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33"/>
  </p:notesMasterIdLst>
  <p:handoutMasterIdLst>
    <p:handoutMasterId r:id="rId34"/>
  </p:handoutMasterIdLst>
  <p:sldIdLst>
    <p:sldId id="285" r:id="rId2"/>
    <p:sldId id="286" r:id="rId3"/>
    <p:sldId id="304" r:id="rId4"/>
    <p:sldId id="329" r:id="rId5"/>
    <p:sldId id="330" r:id="rId6"/>
    <p:sldId id="331" r:id="rId7"/>
    <p:sldId id="332" r:id="rId8"/>
    <p:sldId id="291" r:id="rId9"/>
    <p:sldId id="307" r:id="rId10"/>
    <p:sldId id="305" r:id="rId11"/>
    <p:sldId id="293" r:id="rId12"/>
    <p:sldId id="292" r:id="rId13"/>
    <p:sldId id="323" r:id="rId14"/>
    <p:sldId id="324" r:id="rId15"/>
    <p:sldId id="308" r:id="rId16"/>
    <p:sldId id="309" r:id="rId17"/>
    <p:sldId id="310" r:id="rId18"/>
    <p:sldId id="311" r:id="rId19"/>
    <p:sldId id="313" r:id="rId20"/>
    <p:sldId id="315" r:id="rId21"/>
    <p:sldId id="301" r:id="rId22"/>
    <p:sldId id="342" r:id="rId23"/>
    <p:sldId id="316" r:id="rId24"/>
    <p:sldId id="337" r:id="rId25"/>
    <p:sldId id="318" r:id="rId26"/>
    <p:sldId id="319" r:id="rId27"/>
    <p:sldId id="321" r:id="rId28"/>
    <p:sldId id="322" r:id="rId29"/>
    <p:sldId id="339" r:id="rId30"/>
    <p:sldId id="340" r:id="rId31"/>
    <p:sldId id="335" r:id="rId32"/>
  </p:sldIdLst>
  <p:sldSz cx="9144000" cy="6858000" type="screen4x3"/>
  <p:notesSz cx="10234613" cy="70993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96" autoAdjust="0"/>
  </p:normalViewPr>
  <p:slideViewPr>
    <p:cSldViewPr>
      <p:cViewPr varScale="1">
        <p:scale>
          <a:sx n="72" d="100"/>
          <a:sy n="72" d="100"/>
        </p:scale>
        <p:origin x="17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237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E6EE5-EEAC-4C71-B209-1AA7AA13758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8683D325-3B72-475C-9414-9397CB252F9B}">
      <dgm:prSet custT="1"/>
      <dgm:spPr/>
      <dgm:t>
        <a:bodyPr/>
        <a:lstStyle/>
        <a:p>
          <a:pPr rtl="0" eaLnBrk="1" latinLnBrk="0"/>
          <a:r>
            <a: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固体</a:t>
          </a:r>
          <a:endParaRPr lang="tr-TR" sz="4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D357FF-1F2F-499C-9385-4477582A73F5}" type="parTrans" cxnId="{2068B44F-E002-4187-974F-AC1DAED47822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D971AEB8-E722-4172-87A3-DD0C0C9025B1}" type="sibTrans" cxnId="{2068B44F-E002-4187-974F-AC1DAED47822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8047D2A-F008-4D13-84B6-2CBDEBDEB8AE}">
      <dgm:prSet custT="1"/>
      <dgm:spPr/>
      <dgm:t>
        <a:bodyPr/>
        <a:lstStyle/>
        <a:p>
          <a:pPr rtl="0" eaLnBrk="1" latinLnBrk="0"/>
          <a:r>
            <a: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晶体</a:t>
          </a:r>
          <a:endParaRPr lang="tr-TR" sz="4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7C303C-3A25-4D03-A437-99E439D0B880}" type="parTrans" cxnId="{805B0D7A-7A4C-406F-83BD-559ACE3CDBD0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BCD84AE-2057-4745-9D82-444D87D4B58A}" type="sibTrans" cxnId="{805B0D7A-7A4C-406F-83BD-559ACE3CDBD0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F9EB5C2-0EFF-4BC5-BA58-C6CE34FDF673}">
      <dgm:prSet custT="1"/>
      <dgm:spPr/>
      <dgm:t>
        <a:bodyPr/>
        <a:lstStyle/>
        <a:p>
          <a:pPr rtl="0" eaLnBrk="1" latinLnBrk="0"/>
          <a:r>
            <a: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单晶</a:t>
          </a:r>
          <a:endParaRPr lang="tr-TR" sz="4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9A2503-DF2A-4A6B-838C-6B67DF96C661}" type="parTrans" cxnId="{B9231133-A109-449F-ABE5-A24EA43B854F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E9518DCD-79C4-4E78-BB6F-4F0B8AE01765}" type="sibTrans" cxnId="{B9231133-A109-449F-ABE5-A24EA43B854F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13B5F0B-393A-4B20-A50E-701C40357A20}">
      <dgm:prSet custT="1"/>
      <dgm:spPr/>
      <dgm:t>
        <a:bodyPr/>
        <a:lstStyle/>
        <a:p>
          <a:pPr rtl="0" eaLnBrk="1" latinLnBrk="0"/>
          <a:r>
            <a: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rPr>
            <a:t>非晶</a:t>
          </a:r>
          <a:endParaRPr lang="tr-TR" sz="4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008FCA-AB67-4385-AA7D-0C511FC82BD8}" type="parTrans" cxnId="{52939160-2103-4E33-B712-0A0053C1A6D4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40BC13B5-FA89-4BD8-BC4C-DADB517A05AD}" type="sibTrans" cxnId="{52939160-2103-4E33-B712-0A0053C1A6D4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0170AF1-4FDC-4BFF-B150-73FE08F04D79}">
      <dgm:prSet custT="1"/>
      <dgm:spPr/>
      <dgm:t>
        <a:bodyPr/>
        <a:lstStyle/>
        <a:p>
          <a:r>
            <a: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多晶</a:t>
          </a:r>
        </a:p>
      </dgm:t>
    </dgm:pt>
    <dgm:pt modelId="{93873E53-46B6-4416-8709-5A91646C7495}" type="parTrans" cxnId="{F0A03981-712F-4E36-A28B-8FAE7FC15A93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94AC150C-097E-4387-B6F3-3467F94B8264}" type="sibTrans" cxnId="{F0A03981-712F-4E36-A28B-8FAE7FC15A93}">
      <dgm:prSet/>
      <dgm:spPr/>
      <dgm:t>
        <a:bodyPr/>
        <a:lstStyle/>
        <a:p>
          <a:endParaRPr lang="zh-CN" altLang="en-US" sz="14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359DD9E0-9FAC-4C70-96E4-8B2B411D017A}" type="pres">
      <dgm:prSet presAssocID="{999E6EE5-EEAC-4C71-B209-1AA7AA13758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52BE42-64E0-4B38-8B58-EA993D6BA0A6}" type="pres">
      <dgm:prSet presAssocID="{8683D325-3B72-475C-9414-9397CB252F9B}" presName="hierRoot1" presStyleCnt="0">
        <dgm:presLayoutVars>
          <dgm:hierBranch/>
        </dgm:presLayoutVars>
      </dgm:prSet>
      <dgm:spPr/>
    </dgm:pt>
    <dgm:pt modelId="{18E221F8-D7FB-4352-A3D6-0AD1795778EF}" type="pres">
      <dgm:prSet presAssocID="{8683D325-3B72-475C-9414-9397CB252F9B}" presName="rootComposite1" presStyleCnt="0"/>
      <dgm:spPr/>
    </dgm:pt>
    <dgm:pt modelId="{FE5CF636-96D3-4237-BA3F-547BE877D3E8}" type="pres">
      <dgm:prSet presAssocID="{8683D325-3B72-475C-9414-9397CB252F9B}" presName="rootText1" presStyleLbl="node0" presStyleIdx="0" presStyleCnt="1">
        <dgm:presLayoutVars>
          <dgm:chPref val="3"/>
        </dgm:presLayoutVars>
      </dgm:prSet>
      <dgm:spPr/>
    </dgm:pt>
    <dgm:pt modelId="{9992CDFA-38BC-4753-BFDF-81BF21C3355A}" type="pres">
      <dgm:prSet presAssocID="{8683D325-3B72-475C-9414-9397CB252F9B}" presName="rootConnector1" presStyleLbl="node1" presStyleIdx="0" presStyleCnt="0"/>
      <dgm:spPr/>
    </dgm:pt>
    <dgm:pt modelId="{A38DE59E-F7D7-49DE-A299-CD682C1C95C8}" type="pres">
      <dgm:prSet presAssocID="{8683D325-3B72-475C-9414-9397CB252F9B}" presName="hierChild2" presStyleCnt="0"/>
      <dgm:spPr/>
    </dgm:pt>
    <dgm:pt modelId="{4436D21C-C14C-42FD-B6A7-B94C7E412458}" type="pres">
      <dgm:prSet presAssocID="{897C303C-3A25-4D03-A437-99E439D0B880}" presName="Name35" presStyleLbl="parChTrans1D2" presStyleIdx="0" presStyleCnt="2"/>
      <dgm:spPr/>
    </dgm:pt>
    <dgm:pt modelId="{403D6E1B-4507-4CDB-9DC2-8285DA4F34FF}" type="pres">
      <dgm:prSet presAssocID="{08047D2A-F008-4D13-84B6-2CBDEBDEB8AE}" presName="hierRoot2" presStyleCnt="0">
        <dgm:presLayoutVars>
          <dgm:hierBranch/>
        </dgm:presLayoutVars>
      </dgm:prSet>
      <dgm:spPr/>
    </dgm:pt>
    <dgm:pt modelId="{D709658A-4A6B-4E10-8EE5-C87F227672D5}" type="pres">
      <dgm:prSet presAssocID="{08047D2A-F008-4D13-84B6-2CBDEBDEB8AE}" presName="rootComposite" presStyleCnt="0"/>
      <dgm:spPr/>
    </dgm:pt>
    <dgm:pt modelId="{C8FD42E0-8290-437C-9273-A54CB79CEFAA}" type="pres">
      <dgm:prSet presAssocID="{08047D2A-F008-4D13-84B6-2CBDEBDEB8AE}" presName="rootText" presStyleLbl="node2" presStyleIdx="0" presStyleCnt="2" custLinFactNeighborX="-60399" custLinFactNeighborY="-10988">
        <dgm:presLayoutVars>
          <dgm:chPref val="3"/>
        </dgm:presLayoutVars>
      </dgm:prSet>
      <dgm:spPr/>
    </dgm:pt>
    <dgm:pt modelId="{7DAB2573-D137-4C0B-8EF9-594E5A0725EB}" type="pres">
      <dgm:prSet presAssocID="{08047D2A-F008-4D13-84B6-2CBDEBDEB8AE}" presName="rootConnector" presStyleLbl="node2" presStyleIdx="0" presStyleCnt="2"/>
      <dgm:spPr/>
    </dgm:pt>
    <dgm:pt modelId="{423D41F6-B5C4-4327-879E-5E4162E1BC6C}" type="pres">
      <dgm:prSet presAssocID="{08047D2A-F008-4D13-84B6-2CBDEBDEB8AE}" presName="hierChild4" presStyleCnt="0"/>
      <dgm:spPr/>
    </dgm:pt>
    <dgm:pt modelId="{BDACE4B8-FB56-41A3-B03D-58F176CEC35E}" type="pres">
      <dgm:prSet presAssocID="{7E9A2503-DF2A-4A6B-838C-6B67DF96C661}" presName="Name35" presStyleLbl="parChTrans1D3" presStyleIdx="0" presStyleCnt="2"/>
      <dgm:spPr/>
    </dgm:pt>
    <dgm:pt modelId="{3ADE0585-2F7B-43EB-A34A-74CB1F1006A8}" type="pres">
      <dgm:prSet presAssocID="{0F9EB5C2-0EFF-4BC5-BA58-C6CE34FDF673}" presName="hierRoot2" presStyleCnt="0">
        <dgm:presLayoutVars>
          <dgm:hierBranch val="r"/>
        </dgm:presLayoutVars>
      </dgm:prSet>
      <dgm:spPr/>
    </dgm:pt>
    <dgm:pt modelId="{71AB02C0-8011-4F76-B68A-582D17E45C8C}" type="pres">
      <dgm:prSet presAssocID="{0F9EB5C2-0EFF-4BC5-BA58-C6CE34FDF673}" presName="rootComposite" presStyleCnt="0"/>
      <dgm:spPr/>
    </dgm:pt>
    <dgm:pt modelId="{F0363B46-0853-4A23-8B4B-0F580FDC4FD9}" type="pres">
      <dgm:prSet presAssocID="{0F9EB5C2-0EFF-4BC5-BA58-C6CE34FDF673}" presName="rootText" presStyleLbl="node3" presStyleIdx="0" presStyleCnt="2" custLinFactNeighborX="-41340" custLinFactNeighborY="-12310">
        <dgm:presLayoutVars>
          <dgm:chPref val="3"/>
        </dgm:presLayoutVars>
      </dgm:prSet>
      <dgm:spPr/>
    </dgm:pt>
    <dgm:pt modelId="{AC5810C2-6EF3-46AE-9BBC-CB50100946DB}" type="pres">
      <dgm:prSet presAssocID="{0F9EB5C2-0EFF-4BC5-BA58-C6CE34FDF673}" presName="rootConnector" presStyleLbl="node3" presStyleIdx="0" presStyleCnt="2"/>
      <dgm:spPr/>
    </dgm:pt>
    <dgm:pt modelId="{90456445-A633-402F-97C4-0692D86B0BA9}" type="pres">
      <dgm:prSet presAssocID="{0F9EB5C2-0EFF-4BC5-BA58-C6CE34FDF673}" presName="hierChild4" presStyleCnt="0"/>
      <dgm:spPr/>
    </dgm:pt>
    <dgm:pt modelId="{E5595298-008D-4BB2-AA61-C04555C561AD}" type="pres">
      <dgm:prSet presAssocID="{0F9EB5C2-0EFF-4BC5-BA58-C6CE34FDF673}" presName="hierChild5" presStyleCnt="0"/>
      <dgm:spPr/>
    </dgm:pt>
    <dgm:pt modelId="{CDD224A5-F020-4AEA-BB46-FE1441F88524}" type="pres">
      <dgm:prSet presAssocID="{93873E53-46B6-4416-8709-5A91646C7495}" presName="Name35" presStyleLbl="parChTrans1D3" presStyleIdx="1" presStyleCnt="2"/>
      <dgm:spPr/>
    </dgm:pt>
    <dgm:pt modelId="{8F34CC42-ABAA-4490-AF68-CBDB938289DC}" type="pres">
      <dgm:prSet presAssocID="{50170AF1-4FDC-4BFF-B150-73FE08F04D79}" presName="hierRoot2" presStyleCnt="0">
        <dgm:presLayoutVars>
          <dgm:hierBranch val="init"/>
        </dgm:presLayoutVars>
      </dgm:prSet>
      <dgm:spPr/>
    </dgm:pt>
    <dgm:pt modelId="{65C9E249-2082-4EEE-8BBA-EBEA0F273E23}" type="pres">
      <dgm:prSet presAssocID="{50170AF1-4FDC-4BFF-B150-73FE08F04D79}" presName="rootComposite" presStyleCnt="0"/>
      <dgm:spPr/>
    </dgm:pt>
    <dgm:pt modelId="{28E9EC41-942C-4F1E-A211-027AC9739CC4}" type="pres">
      <dgm:prSet presAssocID="{50170AF1-4FDC-4BFF-B150-73FE08F04D79}" presName="rootText" presStyleLbl="node3" presStyleIdx="1" presStyleCnt="2" custLinFactNeighborX="29919" custLinFactNeighborY="-12310">
        <dgm:presLayoutVars>
          <dgm:chPref val="3"/>
        </dgm:presLayoutVars>
      </dgm:prSet>
      <dgm:spPr/>
    </dgm:pt>
    <dgm:pt modelId="{BC0C86CC-7E5B-49C7-94EB-7B6FD272665B}" type="pres">
      <dgm:prSet presAssocID="{50170AF1-4FDC-4BFF-B150-73FE08F04D79}" presName="rootConnector" presStyleLbl="node3" presStyleIdx="1" presStyleCnt="2"/>
      <dgm:spPr/>
    </dgm:pt>
    <dgm:pt modelId="{4DCE13BF-D182-4205-A6A5-AF5AEA721BAA}" type="pres">
      <dgm:prSet presAssocID="{50170AF1-4FDC-4BFF-B150-73FE08F04D79}" presName="hierChild4" presStyleCnt="0"/>
      <dgm:spPr/>
    </dgm:pt>
    <dgm:pt modelId="{289F6DBF-6F5F-458D-BECF-1156DBFA1EA9}" type="pres">
      <dgm:prSet presAssocID="{50170AF1-4FDC-4BFF-B150-73FE08F04D79}" presName="hierChild5" presStyleCnt="0"/>
      <dgm:spPr/>
    </dgm:pt>
    <dgm:pt modelId="{BE99D1CD-A6E4-4B80-81B1-603F567E21B7}" type="pres">
      <dgm:prSet presAssocID="{08047D2A-F008-4D13-84B6-2CBDEBDEB8AE}" presName="hierChild5" presStyleCnt="0"/>
      <dgm:spPr/>
    </dgm:pt>
    <dgm:pt modelId="{D5E68F55-3635-40E1-B522-DD2073DEB233}" type="pres">
      <dgm:prSet presAssocID="{0B008FCA-AB67-4385-AA7D-0C511FC82BD8}" presName="Name35" presStyleLbl="parChTrans1D2" presStyleIdx="1" presStyleCnt="2"/>
      <dgm:spPr/>
    </dgm:pt>
    <dgm:pt modelId="{240432C1-90CE-4ED1-AD1F-63E2D15F64B6}" type="pres">
      <dgm:prSet presAssocID="{013B5F0B-393A-4B20-A50E-701C40357A20}" presName="hierRoot2" presStyleCnt="0">
        <dgm:presLayoutVars>
          <dgm:hierBranch/>
        </dgm:presLayoutVars>
      </dgm:prSet>
      <dgm:spPr/>
    </dgm:pt>
    <dgm:pt modelId="{D3EC0E55-AC75-4FAD-826E-E777792D8C7D}" type="pres">
      <dgm:prSet presAssocID="{013B5F0B-393A-4B20-A50E-701C40357A20}" presName="rootComposite" presStyleCnt="0"/>
      <dgm:spPr/>
    </dgm:pt>
    <dgm:pt modelId="{C77D4E4F-FE3B-43E3-9EA0-981DDA18DEA0}" type="pres">
      <dgm:prSet presAssocID="{013B5F0B-393A-4B20-A50E-701C40357A20}" presName="rootText" presStyleLbl="node2" presStyleIdx="1" presStyleCnt="2" custLinFactX="10154" custLinFactNeighborX="100000" custLinFactNeighborY="-10988">
        <dgm:presLayoutVars>
          <dgm:chPref val="3"/>
        </dgm:presLayoutVars>
      </dgm:prSet>
      <dgm:spPr/>
    </dgm:pt>
    <dgm:pt modelId="{9290A810-1CCA-4491-BE3A-5F0EDCC11D73}" type="pres">
      <dgm:prSet presAssocID="{013B5F0B-393A-4B20-A50E-701C40357A20}" presName="rootConnector" presStyleLbl="node2" presStyleIdx="1" presStyleCnt="2"/>
      <dgm:spPr/>
    </dgm:pt>
    <dgm:pt modelId="{DFB76D07-7937-4AE5-9BA7-4512F74BA54D}" type="pres">
      <dgm:prSet presAssocID="{013B5F0B-393A-4B20-A50E-701C40357A20}" presName="hierChild4" presStyleCnt="0"/>
      <dgm:spPr/>
    </dgm:pt>
    <dgm:pt modelId="{1217741A-DE39-4047-8B26-7C65DB1A4F95}" type="pres">
      <dgm:prSet presAssocID="{013B5F0B-393A-4B20-A50E-701C40357A20}" presName="hierChild5" presStyleCnt="0"/>
      <dgm:spPr/>
    </dgm:pt>
    <dgm:pt modelId="{97E69853-C738-41D5-BCAD-E2AD0DF43659}" type="pres">
      <dgm:prSet presAssocID="{8683D325-3B72-475C-9414-9397CB252F9B}" presName="hierChild3" presStyleCnt="0"/>
      <dgm:spPr/>
    </dgm:pt>
  </dgm:ptLst>
  <dgm:cxnLst>
    <dgm:cxn modelId="{B11FF502-E017-4728-954A-D206837E1A43}" type="presOf" srcId="{50170AF1-4FDC-4BFF-B150-73FE08F04D79}" destId="{28E9EC41-942C-4F1E-A211-027AC9739CC4}" srcOrd="0" destOrd="0" presId="urn:microsoft.com/office/officeart/2005/8/layout/orgChart1"/>
    <dgm:cxn modelId="{9AAE9424-8D48-408E-9133-3EB0FAA2E41E}" type="presOf" srcId="{8683D325-3B72-475C-9414-9397CB252F9B}" destId="{FE5CF636-96D3-4237-BA3F-547BE877D3E8}" srcOrd="0" destOrd="0" presId="urn:microsoft.com/office/officeart/2005/8/layout/orgChart1"/>
    <dgm:cxn modelId="{27DE5729-83E3-4287-B63A-B708C6B2232A}" type="presOf" srcId="{50170AF1-4FDC-4BFF-B150-73FE08F04D79}" destId="{BC0C86CC-7E5B-49C7-94EB-7B6FD272665B}" srcOrd="1" destOrd="0" presId="urn:microsoft.com/office/officeart/2005/8/layout/orgChart1"/>
    <dgm:cxn modelId="{3E71CD29-E805-43EB-B2E4-86DCBFB61025}" type="presOf" srcId="{0F9EB5C2-0EFF-4BC5-BA58-C6CE34FDF673}" destId="{AC5810C2-6EF3-46AE-9BBC-CB50100946DB}" srcOrd="1" destOrd="0" presId="urn:microsoft.com/office/officeart/2005/8/layout/orgChart1"/>
    <dgm:cxn modelId="{B9231133-A109-449F-ABE5-A24EA43B854F}" srcId="{08047D2A-F008-4D13-84B6-2CBDEBDEB8AE}" destId="{0F9EB5C2-0EFF-4BC5-BA58-C6CE34FDF673}" srcOrd="0" destOrd="0" parTransId="{7E9A2503-DF2A-4A6B-838C-6B67DF96C661}" sibTransId="{E9518DCD-79C4-4E78-BB6F-4F0B8AE01765}"/>
    <dgm:cxn modelId="{52939160-2103-4E33-B712-0A0053C1A6D4}" srcId="{8683D325-3B72-475C-9414-9397CB252F9B}" destId="{013B5F0B-393A-4B20-A50E-701C40357A20}" srcOrd="1" destOrd="0" parTransId="{0B008FCA-AB67-4385-AA7D-0C511FC82BD8}" sibTransId="{40BC13B5-FA89-4BD8-BC4C-DADB517A05AD}"/>
    <dgm:cxn modelId="{6449F568-4A3A-4CA1-A09D-1AC98814A3C8}" type="presOf" srcId="{08047D2A-F008-4D13-84B6-2CBDEBDEB8AE}" destId="{7DAB2573-D137-4C0B-8EF9-594E5A0725EB}" srcOrd="1" destOrd="0" presId="urn:microsoft.com/office/officeart/2005/8/layout/orgChart1"/>
    <dgm:cxn modelId="{2068B44F-E002-4187-974F-AC1DAED47822}" srcId="{999E6EE5-EEAC-4C71-B209-1AA7AA137586}" destId="{8683D325-3B72-475C-9414-9397CB252F9B}" srcOrd="0" destOrd="0" parTransId="{81D357FF-1F2F-499C-9385-4477582A73F5}" sibTransId="{D971AEB8-E722-4172-87A3-DD0C0C9025B1}"/>
    <dgm:cxn modelId="{DCDFD04F-1C50-49DD-BA9A-5C5CFE9FB32F}" type="presOf" srcId="{0B008FCA-AB67-4385-AA7D-0C511FC82BD8}" destId="{D5E68F55-3635-40E1-B522-DD2073DEB233}" srcOrd="0" destOrd="0" presId="urn:microsoft.com/office/officeart/2005/8/layout/orgChart1"/>
    <dgm:cxn modelId="{0CCE9B75-6D4C-4A36-95C5-A0A10BA6A1C7}" type="presOf" srcId="{0F9EB5C2-0EFF-4BC5-BA58-C6CE34FDF673}" destId="{F0363B46-0853-4A23-8B4B-0F580FDC4FD9}" srcOrd="0" destOrd="0" presId="urn:microsoft.com/office/officeart/2005/8/layout/orgChart1"/>
    <dgm:cxn modelId="{DD14EA78-A526-4A11-BDD5-24D0A0673D87}" type="presOf" srcId="{93873E53-46B6-4416-8709-5A91646C7495}" destId="{CDD224A5-F020-4AEA-BB46-FE1441F88524}" srcOrd="0" destOrd="0" presId="urn:microsoft.com/office/officeart/2005/8/layout/orgChart1"/>
    <dgm:cxn modelId="{805B0D7A-7A4C-406F-83BD-559ACE3CDBD0}" srcId="{8683D325-3B72-475C-9414-9397CB252F9B}" destId="{08047D2A-F008-4D13-84B6-2CBDEBDEB8AE}" srcOrd="0" destOrd="0" parTransId="{897C303C-3A25-4D03-A437-99E439D0B880}" sibTransId="{BBCD84AE-2057-4745-9D82-444D87D4B58A}"/>
    <dgm:cxn modelId="{0AD2EC7A-5923-4107-BF30-81A45DC198CF}" type="presOf" srcId="{013B5F0B-393A-4B20-A50E-701C40357A20}" destId="{9290A810-1CCA-4491-BE3A-5F0EDCC11D73}" srcOrd="1" destOrd="0" presId="urn:microsoft.com/office/officeart/2005/8/layout/orgChart1"/>
    <dgm:cxn modelId="{F0A03981-712F-4E36-A28B-8FAE7FC15A93}" srcId="{08047D2A-F008-4D13-84B6-2CBDEBDEB8AE}" destId="{50170AF1-4FDC-4BFF-B150-73FE08F04D79}" srcOrd="1" destOrd="0" parTransId="{93873E53-46B6-4416-8709-5A91646C7495}" sibTransId="{94AC150C-097E-4387-B6F3-3467F94B8264}"/>
    <dgm:cxn modelId="{E6157B89-95A1-4768-9788-FB706D4D380B}" type="presOf" srcId="{8683D325-3B72-475C-9414-9397CB252F9B}" destId="{9992CDFA-38BC-4753-BFDF-81BF21C3355A}" srcOrd="1" destOrd="0" presId="urn:microsoft.com/office/officeart/2005/8/layout/orgChart1"/>
    <dgm:cxn modelId="{6E7B128A-1E5A-4098-845F-8304892B8B8D}" type="presOf" srcId="{08047D2A-F008-4D13-84B6-2CBDEBDEB8AE}" destId="{C8FD42E0-8290-437C-9273-A54CB79CEFAA}" srcOrd="0" destOrd="0" presId="urn:microsoft.com/office/officeart/2005/8/layout/orgChart1"/>
    <dgm:cxn modelId="{A3DFC296-FB57-4BA4-AFFD-2469F8F2F9CB}" type="presOf" srcId="{999E6EE5-EEAC-4C71-B209-1AA7AA137586}" destId="{359DD9E0-9FAC-4C70-96E4-8B2B411D017A}" srcOrd="0" destOrd="0" presId="urn:microsoft.com/office/officeart/2005/8/layout/orgChart1"/>
    <dgm:cxn modelId="{DA546DA0-2736-45C9-8C5D-5F96E5499F6B}" type="presOf" srcId="{897C303C-3A25-4D03-A437-99E439D0B880}" destId="{4436D21C-C14C-42FD-B6A7-B94C7E412458}" srcOrd="0" destOrd="0" presId="urn:microsoft.com/office/officeart/2005/8/layout/orgChart1"/>
    <dgm:cxn modelId="{D89F96E1-F1D7-470D-90FC-B52447246325}" type="presOf" srcId="{013B5F0B-393A-4B20-A50E-701C40357A20}" destId="{C77D4E4F-FE3B-43E3-9EA0-981DDA18DEA0}" srcOrd="0" destOrd="0" presId="urn:microsoft.com/office/officeart/2005/8/layout/orgChart1"/>
    <dgm:cxn modelId="{89C4AEF3-4648-490F-A143-A68193F4A3CB}" type="presOf" srcId="{7E9A2503-DF2A-4A6B-838C-6B67DF96C661}" destId="{BDACE4B8-FB56-41A3-B03D-58F176CEC35E}" srcOrd="0" destOrd="0" presId="urn:microsoft.com/office/officeart/2005/8/layout/orgChart1"/>
    <dgm:cxn modelId="{99B9CDD0-1BF1-4574-987D-134D5EC6E769}" type="presParOf" srcId="{359DD9E0-9FAC-4C70-96E4-8B2B411D017A}" destId="{A852BE42-64E0-4B38-8B58-EA993D6BA0A6}" srcOrd="0" destOrd="0" presId="urn:microsoft.com/office/officeart/2005/8/layout/orgChart1"/>
    <dgm:cxn modelId="{58D99383-1FFA-4394-AF8D-99F4CD04B55E}" type="presParOf" srcId="{A852BE42-64E0-4B38-8B58-EA993D6BA0A6}" destId="{18E221F8-D7FB-4352-A3D6-0AD1795778EF}" srcOrd="0" destOrd="0" presId="urn:microsoft.com/office/officeart/2005/8/layout/orgChart1"/>
    <dgm:cxn modelId="{F1AF8C13-CCA5-48BF-95FA-F9CE3E384851}" type="presParOf" srcId="{18E221F8-D7FB-4352-A3D6-0AD1795778EF}" destId="{FE5CF636-96D3-4237-BA3F-547BE877D3E8}" srcOrd="0" destOrd="0" presId="urn:microsoft.com/office/officeart/2005/8/layout/orgChart1"/>
    <dgm:cxn modelId="{803893B5-1460-4909-BF8D-8D9BF9797413}" type="presParOf" srcId="{18E221F8-D7FB-4352-A3D6-0AD1795778EF}" destId="{9992CDFA-38BC-4753-BFDF-81BF21C3355A}" srcOrd="1" destOrd="0" presId="urn:microsoft.com/office/officeart/2005/8/layout/orgChart1"/>
    <dgm:cxn modelId="{C52FA377-83E5-4472-AC08-9636D311D6A4}" type="presParOf" srcId="{A852BE42-64E0-4B38-8B58-EA993D6BA0A6}" destId="{A38DE59E-F7D7-49DE-A299-CD682C1C95C8}" srcOrd="1" destOrd="0" presId="urn:microsoft.com/office/officeart/2005/8/layout/orgChart1"/>
    <dgm:cxn modelId="{58B28A76-1E8C-4662-8AA9-A27DF11168ED}" type="presParOf" srcId="{A38DE59E-F7D7-49DE-A299-CD682C1C95C8}" destId="{4436D21C-C14C-42FD-B6A7-B94C7E412458}" srcOrd="0" destOrd="0" presId="urn:microsoft.com/office/officeart/2005/8/layout/orgChart1"/>
    <dgm:cxn modelId="{51059B75-8093-44F6-9433-4EB2B55FBAE0}" type="presParOf" srcId="{A38DE59E-F7D7-49DE-A299-CD682C1C95C8}" destId="{403D6E1B-4507-4CDB-9DC2-8285DA4F34FF}" srcOrd="1" destOrd="0" presId="urn:microsoft.com/office/officeart/2005/8/layout/orgChart1"/>
    <dgm:cxn modelId="{11AAD6E2-EFB2-4E16-AE41-CD632788A1BA}" type="presParOf" srcId="{403D6E1B-4507-4CDB-9DC2-8285DA4F34FF}" destId="{D709658A-4A6B-4E10-8EE5-C87F227672D5}" srcOrd="0" destOrd="0" presId="urn:microsoft.com/office/officeart/2005/8/layout/orgChart1"/>
    <dgm:cxn modelId="{9BB9FFFF-8E98-4732-8B22-BD0F87098508}" type="presParOf" srcId="{D709658A-4A6B-4E10-8EE5-C87F227672D5}" destId="{C8FD42E0-8290-437C-9273-A54CB79CEFAA}" srcOrd="0" destOrd="0" presId="urn:microsoft.com/office/officeart/2005/8/layout/orgChart1"/>
    <dgm:cxn modelId="{5BB02E4F-A3AA-4DDA-9300-656C58418D1E}" type="presParOf" srcId="{D709658A-4A6B-4E10-8EE5-C87F227672D5}" destId="{7DAB2573-D137-4C0B-8EF9-594E5A0725EB}" srcOrd="1" destOrd="0" presId="urn:microsoft.com/office/officeart/2005/8/layout/orgChart1"/>
    <dgm:cxn modelId="{0D6D9DE9-AF02-47BF-BA54-95E10E17CEC6}" type="presParOf" srcId="{403D6E1B-4507-4CDB-9DC2-8285DA4F34FF}" destId="{423D41F6-B5C4-4327-879E-5E4162E1BC6C}" srcOrd="1" destOrd="0" presId="urn:microsoft.com/office/officeart/2005/8/layout/orgChart1"/>
    <dgm:cxn modelId="{0D394997-939B-4E98-9EBC-99089434880C}" type="presParOf" srcId="{423D41F6-B5C4-4327-879E-5E4162E1BC6C}" destId="{BDACE4B8-FB56-41A3-B03D-58F176CEC35E}" srcOrd="0" destOrd="0" presId="urn:microsoft.com/office/officeart/2005/8/layout/orgChart1"/>
    <dgm:cxn modelId="{BD01C587-7471-4FF7-910E-0E5F2CD3DCB5}" type="presParOf" srcId="{423D41F6-B5C4-4327-879E-5E4162E1BC6C}" destId="{3ADE0585-2F7B-43EB-A34A-74CB1F1006A8}" srcOrd="1" destOrd="0" presId="urn:microsoft.com/office/officeart/2005/8/layout/orgChart1"/>
    <dgm:cxn modelId="{C913972E-0758-440F-9C8F-50A528F803CD}" type="presParOf" srcId="{3ADE0585-2F7B-43EB-A34A-74CB1F1006A8}" destId="{71AB02C0-8011-4F76-B68A-582D17E45C8C}" srcOrd="0" destOrd="0" presId="urn:microsoft.com/office/officeart/2005/8/layout/orgChart1"/>
    <dgm:cxn modelId="{D07AD34F-FBE3-47E8-BC7F-8D9C9B1B03A4}" type="presParOf" srcId="{71AB02C0-8011-4F76-B68A-582D17E45C8C}" destId="{F0363B46-0853-4A23-8B4B-0F580FDC4FD9}" srcOrd="0" destOrd="0" presId="urn:microsoft.com/office/officeart/2005/8/layout/orgChart1"/>
    <dgm:cxn modelId="{F0DA4A24-BBDB-49BB-AC87-EE07D5EEE719}" type="presParOf" srcId="{71AB02C0-8011-4F76-B68A-582D17E45C8C}" destId="{AC5810C2-6EF3-46AE-9BBC-CB50100946DB}" srcOrd="1" destOrd="0" presId="urn:microsoft.com/office/officeart/2005/8/layout/orgChart1"/>
    <dgm:cxn modelId="{599E5E9A-BDC6-42DD-A1A4-252DFD9D282A}" type="presParOf" srcId="{3ADE0585-2F7B-43EB-A34A-74CB1F1006A8}" destId="{90456445-A633-402F-97C4-0692D86B0BA9}" srcOrd="1" destOrd="0" presId="urn:microsoft.com/office/officeart/2005/8/layout/orgChart1"/>
    <dgm:cxn modelId="{908A94DC-6598-44A7-B3C3-3DD7907C2DA7}" type="presParOf" srcId="{3ADE0585-2F7B-43EB-A34A-74CB1F1006A8}" destId="{E5595298-008D-4BB2-AA61-C04555C561AD}" srcOrd="2" destOrd="0" presId="urn:microsoft.com/office/officeart/2005/8/layout/orgChart1"/>
    <dgm:cxn modelId="{B25B319C-798D-42B7-B4E9-802A16681FB8}" type="presParOf" srcId="{423D41F6-B5C4-4327-879E-5E4162E1BC6C}" destId="{CDD224A5-F020-4AEA-BB46-FE1441F88524}" srcOrd="2" destOrd="0" presId="urn:microsoft.com/office/officeart/2005/8/layout/orgChart1"/>
    <dgm:cxn modelId="{8E9536DE-83B1-4975-BA6B-41504D86A154}" type="presParOf" srcId="{423D41F6-B5C4-4327-879E-5E4162E1BC6C}" destId="{8F34CC42-ABAA-4490-AF68-CBDB938289DC}" srcOrd="3" destOrd="0" presId="urn:microsoft.com/office/officeart/2005/8/layout/orgChart1"/>
    <dgm:cxn modelId="{3838A75F-6DCD-4F81-8C96-72F17BAE72C8}" type="presParOf" srcId="{8F34CC42-ABAA-4490-AF68-CBDB938289DC}" destId="{65C9E249-2082-4EEE-8BBA-EBEA0F273E23}" srcOrd="0" destOrd="0" presId="urn:microsoft.com/office/officeart/2005/8/layout/orgChart1"/>
    <dgm:cxn modelId="{682125EF-7814-4DAE-8C47-EB1692FF312F}" type="presParOf" srcId="{65C9E249-2082-4EEE-8BBA-EBEA0F273E23}" destId="{28E9EC41-942C-4F1E-A211-027AC9739CC4}" srcOrd="0" destOrd="0" presId="urn:microsoft.com/office/officeart/2005/8/layout/orgChart1"/>
    <dgm:cxn modelId="{AE1FB492-1050-4661-B573-0D394ECEB648}" type="presParOf" srcId="{65C9E249-2082-4EEE-8BBA-EBEA0F273E23}" destId="{BC0C86CC-7E5B-49C7-94EB-7B6FD272665B}" srcOrd="1" destOrd="0" presId="urn:microsoft.com/office/officeart/2005/8/layout/orgChart1"/>
    <dgm:cxn modelId="{6874A8AB-1915-485D-9769-6F4D821D8D91}" type="presParOf" srcId="{8F34CC42-ABAA-4490-AF68-CBDB938289DC}" destId="{4DCE13BF-D182-4205-A6A5-AF5AEA721BAA}" srcOrd="1" destOrd="0" presId="urn:microsoft.com/office/officeart/2005/8/layout/orgChart1"/>
    <dgm:cxn modelId="{2A9660E0-CDB3-4D0B-801D-7341BEEC773A}" type="presParOf" srcId="{8F34CC42-ABAA-4490-AF68-CBDB938289DC}" destId="{289F6DBF-6F5F-458D-BECF-1156DBFA1EA9}" srcOrd="2" destOrd="0" presId="urn:microsoft.com/office/officeart/2005/8/layout/orgChart1"/>
    <dgm:cxn modelId="{6614A810-A2C8-49A0-94B7-59E1B6F89E46}" type="presParOf" srcId="{403D6E1B-4507-4CDB-9DC2-8285DA4F34FF}" destId="{BE99D1CD-A6E4-4B80-81B1-603F567E21B7}" srcOrd="2" destOrd="0" presId="urn:microsoft.com/office/officeart/2005/8/layout/orgChart1"/>
    <dgm:cxn modelId="{DC560522-812A-43F7-9487-BDBC896C1C05}" type="presParOf" srcId="{A38DE59E-F7D7-49DE-A299-CD682C1C95C8}" destId="{D5E68F55-3635-40E1-B522-DD2073DEB233}" srcOrd="2" destOrd="0" presId="urn:microsoft.com/office/officeart/2005/8/layout/orgChart1"/>
    <dgm:cxn modelId="{86D5FCB5-3976-4C00-9A12-D3E6ECE43745}" type="presParOf" srcId="{A38DE59E-F7D7-49DE-A299-CD682C1C95C8}" destId="{240432C1-90CE-4ED1-AD1F-63E2D15F64B6}" srcOrd="3" destOrd="0" presId="urn:microsoft.com/office/officeart/2005/8/layout/orgChart1"/>
    <dgm:cxn modelId="{324EC04E-5588-4D1B-A2CE-FECC0A1D8923}" type="presParOf" srcId="{240432C1-90CE-4ED1-AD1F-63E2D15F64B6}" destId="{D3EC0E55-AC75-4FAD-826E-E777792D8C7D}" srcOrd="0" destOrd="0" presId="urn:microsoft.com/office/officeart/2005/8/layout/orgChart1"/>
    <dgm:cxn modelId="{C91F450E-9D7E-4A2D-B26B-652A8144C150}" type="presParOf" srcId="{D3EC0E55-AC75-4FAD-826E-E777792D8C7D}" destId="{C77D4E4F-FE3B-43E3-9EA0-981DDA18DEA0}" srcOrd="0" destOrd="0" presId="urn:microsoft.com/office/officeart/2005/8/layout/orgChart1"/>
    <dgm:cxn modelId="{95E99106-2FFC-4BB4-9F61-20CB903AEA79}" type="presParOf" srcId="{D3EC0E55-AC75-4FAD-826E-E777792D8C7D}" destId="{9290A810-1CCA-4491-BE3A-5F0EDCC11D73}" srcOrd="1" destOrd="0" presId="urn:microsoft.com/office/officeart/2005/8/layout/orgChart1"/>
    <dgm:cxn modelId="{2341A84F-0580-4017-AFD2-ECF779C45C61}" type="presParOf" srcId="{240432C1-90CE-4ED1-AD1F-63E2D15F64B6}" destId="{DFB76D07-7937-4AE5-9BA7-4512F74BA54D}" srcOrd="1" destOrd="0" presId="urn:microsoft.com/office/officeart/2005/8/layout/orgChart1"/>
    <dgm:cxn modelId="{28F82E95-4960-4374-A9AC-37E9DCAA23C4}" type="presParOf" srcId="{240432C1-90CE-4ED1-AD1F-63E2D15F64B6}" destId="{1217741A-DE39-4047-8B26-7C65DB1A4F95}" srcOrd="2" destOrd="0" presId="urn:microsoft.com/office/officeart/2005/8/layout/orgChart1"/>
    <dgm:cxn modelId="{E9098171-1E9E-4A4F-A159-ADDA8FB2EC9C}" type="presParOf" srcId="{A852BE42-64E0-4B38-8B58-EA993D6BA0A6}" destId="{97E69853-C738-41D5-BCAD-E2AD0DF436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68F55-3635-40E1-B522-DD2073DEB233}">
      <dsp:nvSpPr>
        <dsp:cNvPr id="0" name=""/>
        <dsp:cNvSpPr/>
      </dsp:nvSpPr>
      <dsp:spPr>
        <a:xfrm>
          <a:off x="4317380" y="770001"/>
          <a:ext cx="2620547" cy="2381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871"/>
              </a:lnTo>
              <a:lnTo>
                <a:pt x="2620547" y="76871"/>
              </a:lnTo>
              <a:lnTo>
                <a:pt x="2620547" y="2381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224A5-F020-4AEA-BB46-FE1441F88524}">
      <dsp:nvSpPr>
        <dsp:cNvPr id="0" name=""/>
        <dsp:cNvSpPr/>
      </dsp:nvSpPr>
      <dsp:spPr>
        <a:xfrm>
          <a:off x="2460860" y="1775908"/>
          <a:ext cx="2315954" cy="312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087"/>
              </a:lnTo>
              <a:lnTo>
                <a:pt x="2315954" y="151087"/>
              </a:lnTo>
              <a:lnTo>
                <a:pt x="2315954" y="3123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CE4B8-FB56-41A3-B03D-58F176CEC35E}">
      <dsp:nvSpPr>
        <dsp:cNvPr id="0" name=""/>
        <dsp:cNvSpPr/>
      </dsp:nvSpPr>
      <dsp:spPr>
        <a:xfrm>
          <a:off x="1824494" y="1775908"/>
          <a:ext cx="636366" cy="312324"/>
        </a:xfrm>
        <a:custGeom>
          <a:avLst/>
          <a:gdLst/>
          <a:ahLst/>
          <a:cxnLst/>
          <a:rect l="0" t="0" r="0" b="0"/>
          <a:pathLst>
            <a:path>
              <a:moveTo>
                <a:pt x="636366" y="0"/>
              </a:moveTo>
              <a:lnTo>
                <a:pt x="636366" y="151087"/>
              </a:lnTo>
              <a:lnTo>
                <a:pt x="0" y="151087"/>
              </a:lnTo>
              <a:lnTo>
                <a:pt x="0" y="3123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36D21C-C14C-42FD-B6A7-B94C7E412458}">
      <dsp:nvSpPr>
        <dsp:cNvPr id="0" name=""/>
        <dsp:cNvSpPr/>
      </dsp:nvSpPr>
      <dsp:spPr>
        <a:xfrm>
          <a:off x="2460860" y="770001"/>
          <a:ext cx="1856519" cy="238109"/>
        </a:xfrm>
        <a:custGeom>
          <a:avLst/>
          <a:gdLst/>
          <a:ahLst/>
          <a:cxnLst/>
          <a:rect l="0" t="0" r="0" b="0"/>
          <a:pathLst>
            <a:path>
              <a:moveTo>
                <a:pt x="1856519" y="0"/>
              </a:moveTo>
              <a:lnTo>
                <a:pt x="1856519" y="76871"/>
              </a:lnTo>
              <a:lnTo>
                <a:pt x="0" y="76871"/>
              </a:lnTo>
              <a:lnTo>
                <a:pt x="0" y="2381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CF636-96D3-4237-BA3F-547BE877D3E8}">
      <dsp:nvSpPr>
        <dsp:cNvPr id="0" name=""/>
        <dsp:cNvSpPr/>
      </dsp:nvSpPr>
      <dsp:spPr>
        <a:xfrm>
          <a:off x="3549582" y="2203"/>
          <a:ext cx="1535595" cy="76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固体</a:t>
          </a:r>
          <a:endParaRPr lang="tr-TR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49582" y="2203"/>
        <a:ext cx="1535595" cy="767797"/>
      </dsp:txXfrm>
    </dsp:sp>
    <dsp:sp modelId="{C8FD42E0-8290-437C-9273-A54CB79CEFAA}">
      <dsp:nvSpPr>
        <dsp:cNvPr id="0" name=""/>
        <dsp:cNvSpPr/>
      </dsp:nvSpPr>
      <dsp:spPr>
        <a:xfrm>
          <a:off x="1693063" y="1008110"/>
          <a:ext cx="1535595" cy="76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晶体</a:t>
          </a:r>
          <a:endParaRPr lang="tr-TR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93063" y="1008110"/>
        <a:ext cx="1535595" cy="767797"/>
      </dsp:txXfrm>
    </dsp:sp>
    <dsp:sp modelId="{F0363B46-0853-4A23-8B4B-0F580FDC4FD9}">
      <dsp:nvSpPr>
        <dsp:cNvPr id="0" name=""/>
        <dsp:cNvSpPr/>
      </dsp:nvSpPr>
      <dsp:spPr>
        <a:xfrm>
          <a:off x="1056697" y="2088232"/>
          <a:ext cx="1535595" cy="76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单晶</a:t>
          </a:r>
          <a:endParaRPr lang="tr-TR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56697" y="2088232"/>
        <a:ext cx="1535595" cy="767797"/>
      </dsp:txXfrm>
    </dsp:sp>
    <dsp:sp modelId="{28E9EC41-942C-4F1E-A211-027AC9739CC4}">
      <dsp:nvSpPr>
        <dsp:cNvPr id="0" name=""/>
        <dsp:cNvSpPr/>
      </dsp:nvSpPr>
      <dsp:spPr>
        <a:xfrm>
          <a:off x="4009017" y="2088232"/>
          <a:ext cx="1535595" cy="76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多晶</a:t>
          </a:r>
        </a:p>
      </dsp:txBody>
      <dsp:txXfrm>
        <a:off x="4009017" y="2088232"/>
        <a:ext cx="1535595" cy="767797"/>
      </dsp:txXfrm>
    </dsp:sp>
    <dsp:sp modelId="{C77D4E4F-FE3B-43E3-9EA0-981DDA18DEA0}">
      <dsp:nvSpPr>
        <dsp:cNvPr id="0" name=""/>
        <dsp:cNvSpPr/>
      </dsp:nvSpPr>
      <dsp:spPr>
        <a:xfrm>
          <a:off x="6170129" y="1008110"/>
          <a:ext cx="1535595" cy="7677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非晶</a:t>
          </a:r>
          <a:endParaRPr lang="tr-TR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70129" y="1008110"/>
        <a:ext cx="1535595" cy="767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7EE7D739-D3D8-8DA3-637D-7F6345E168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367B9015-5242-CBAD-7E9B-FD907EE217F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7620" name="Rectangle 4">
            <a:extLst>
              <a:ext uri="{FF2B5EF4-FFF2-40B4-BE49-F238E27FC236}">
                <a16:creationId xmlns:a16="http://schemas.microsoft.com/office/drawing/2014/main" id="{03FCB0AC-3E11-9AB8-B5EE-00A54ECDB2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7621" name="Rectangle 5">
            <a:extLst>
              <a:ext uri="{FF2B5EF4-FFF2-40B4-BE49-F238E27FC236}">
                <a16:creationId xmlns:a16="http://schemas.microsoft.com/office/drawing/2014/main" id="{EE397309-A79D-76A7-F17F-8E4EFB4C60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08E8B8-F271-4DBB-872E-F10F6262CC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A20A4D25-410E-46A7-B235-745450FD2C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1DF7AD7-96CF-0697-8066-38AC7E1AA9A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D270C41F-6006-2E1F-5FBA-49233A2FBBC2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3343275" y="533400"/>
            <a:ext cx="3548063" cy="2660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F1B972B6-747F-96AD-2574-5AB550C08AE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2350" y="3371850"/>
            <a:ext cx="8189913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DCE6E008-AB50-3A26-B320-8D6D2F8F8CD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FCD5840B-DA32-52C0-D57A-F59407334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DD5FE355-4C15-489F-879E-DF730DA528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B856C80-1A57-FCC5-B221-50C90E8FDB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fld id="{90F5A9FA-DCE2-47D4-A16C-87AE03B445D0}" type="slidenum">
              <a:rPr lang="en-US" altLang="zh-CN" sz="1300" smtClean="0"/>
              <a:pPr>
                <a:spcBef>
                  <a:spcPct val="0"/>
                </a:spcBef>
              </a:pPr>
              <a:t>4</a:t>
            </a:fld>
            <a:endParaRPr lang="en-US" altLang="zh-CN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A82F57F9-D7DB-ADF5-ADCB-735DC67F16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A8D2859-4218-7D8B-52DC-3E2909D2F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9B217A24-A2CD-25CF-1784-AB6E31A2CC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A83CE34A-E05E-6C41-5CB8-B4C6BB4806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C62E70DA-F554-F282-2AAC-DC25B73F7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BE5B666-8C75-40F3-A973-71E169C28365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BBCFDA22-A521-5D09-65B1-1B3506F3F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4CC7B2EA-D2BB-561A-E378-B77497DE1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7B5038D9-E19D-4236-8B52-1C82E890A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33222253-6B3C-49F3-8FD5-2F7DF4467942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33561824-D9C3-B93B-E6F3-6F26EAA01B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50E2EE64-E80C-F6C0-1F85-BAFC3E80E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70C36B35-9CDA-7D65-E745-D5FFB81F2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D1C9E542-751F-427F-9007-8C5D4B84EE82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143C03-8D2D-414B-9C80-12726D57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C77B6-3AAD-FFBF-8CDD-9F2E886C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7A161-B91C-28B1-68C1-EFC0B31A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2DC1C16-7EC5-45A2-81C1-538EE3319C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291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C75C7-177D-AC6D-70DF-3358168F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2AF80-1892-E1CD-EDFE-DF8262B0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D6146-A344-9C9F-E36B-54735488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FEAA-116E-4069-9ED5-4FD55B54D6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89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AD020-95EE-410F-BFE1-F66BBA18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5E382E-6989-91BA-D473-1618209F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96470-B3B3-E730-D01F-5B37030E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F7ADF-ABB6-440D-AEF8-3E436BD84B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063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3810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752600"/>
            <a:ext cx="4194175" cy="2058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52600"/>
            <a:ext cx="4194175" cy="2058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3963988"/>
            <a:ext cx="4194175" cy="2058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63988"/>
            <a:ext cx="4194175" cy="2058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887901-D276-34B2-6D4C-3E9813C8D3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7384C1A-E2FF-5E80-8B2B-473633EE46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A6838D5-A27C-92D0-AEBB-31B88753C7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C8BBD-7C3D-4DF5-B513-A1EC4A0CC2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75676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4BC7EA1-2848-CF45-07C5-4B100D5710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zh-CN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1C51CB8-22E2-2A03-D056-8FF1F7497D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zh-CN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37FA1E2-CF39-1943-9D7F-C21A721E9A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AB55461-735E-4E8B-9792-289E7235A0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9150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Başlık, Metin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41287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4856163" y="1981200"/>
            <a:ext cx="3754437" cy="19812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4856163" y="4114800"/>
            <a:ext cx="3754437" cy="19812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A3D9FB-9FE9-0F05-C503-3FEDD6576B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zh-CN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354E945-00AB-E25D-DDE9-F217680046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zh-CN" altLang="zh-CN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58AC615-7E38-2F30-C983-0E3B163D03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1CC7E-CC80-4905-AD44-411F1E9CCD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1196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379D52-ECF4-3CF6-58B8-BD02F274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94DB94-9F0B-519D-50BE-BDC5CF33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B5D30-F4E5-A25B-E384-961C273A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4F2F84E-7A47-455E-849B-50006E5D91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530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49538C-381E-5A90-23CD-2A669D70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9A4BC-BC03-E576-4A1A-018E3DA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43E07-0618-1C10-7C83-D123C8B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CD5884-F786-4CB5-8CB4-4CA3DACF4F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39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6E3E23-D020-A80D-8190-69F7529A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CE1E77-D664-1FE5-4533-AEF8BBD1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A699A-2420-B434-170C-621EFC72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5176A75-531F-451D-945B-B06281CFF5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00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AB0C9B-9031-5B28-D02B-A9BE50F5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84B1E2-2A30-B354-203F-31A6BA5B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B986A1-8F1D-9438-1EC3-98B2389C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033EB-C592-4241-955F-99AEE87E09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66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E89AAB-F237-25FB-A97F-91F50A46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3C637A-EEEA-714A-D3A6-6252B1AE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AB7CC9-5CE2-4C70-43A9-ACEB220A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767A3-2A0E-467A-9719-1CFFDC76DE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8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04B62F-27A6-2665-CF42-6ABD71D8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9C0A9-0E51-A5DD-D584-19E7D40E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2A11B9-DCC8-7246-20AE-3ED599FB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8B165-634D-447E-9F09-3838D0558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0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DE4AA7-979E-2663-E934-32E8F9C1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2E3CC0-7908-2BE7-216C-2F11B9F9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6D2EDF-67FB-1254-B00D-F67BED6B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C216-F954-4490-AABD-35DE884B00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0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8C8A18-DA6C-3E42-8E8A-90ACF879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FDC2B-A310-3E26-4DC0-D6F13E17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567D3E-C7C3-E84A-C4D7-E2942CE2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C1D-6E71-4E3E-8E55-171DC41D71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43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2172CF3B-CFB9-302D-B716-B3700CAEC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624EE2BA-FBD5-0A9A-3381-3971FF63E5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B0FFBB3-FC5A-0866-899D-037A19D1B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" y="6469063"/>
            <a:ext cx="2133600" cy="365125"/>
          </a:xfrm>
          <a:prstGeom prst="rect">
            <a:avLst/>
          </a:prstGeom>
        </p:spPr>
        <p:txBody>
          <a:bodyPr anchor="ctr" anchorCtr="0"/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半导体能带工程（</a:t>
            </a:r>
            <a:r>
              <a:rPr lang="en-US" altLang="zh-CN"/>
              <a:t>2019</a:t>
            </a:r>
            <a:r>
              <a:rPr lang="zh-CN" altLang="en-US"/>
              <a:t>春）</a:t>
            </a:r>
            <a:endParaRPr lang="en-US" altLang="zh-CN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9478D31-B5F8-2782-89C0-E88EC2D38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470650"/>
            <a:ext cx="2895600" cy="365125"/>
          </a:xfrm>
          <a:prstGeom prst="rect">
            <a:avLst/>
          </a:prstGeom>
        </p:spPr>
        <p:txBody>
          <a:bodyPr anchor="ctr" anchorCtr="0"/>
          <a:lstStyle>
            <a:lvl1pPr algn="ct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清华大学电子工程系  汪莱</a:t>
            </a:r>
            <a:endParaRPr lang="en-US" altLang="zh-CN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B2D456D-D971-2491-7534-1CB55789F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88175" y="64706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C27B5F5-0BA6-4B20-A62F-0B2262D837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8" r:id="rId1"/>
    <p:sldLayoutId id="2147484809" r:id="rId2"/>
    <p:sldLayoutId id="2147484810" r:id="rId3"/>
    <p:sldLayoutId id="2147484811" r:id="rId4"/>
    <p:sldLayoutId id="2147484812" r:id="rId5"/>
    <p:sldLayoutId id="2147484813" r:id="rId6"/>
    <p:sldLayoutId id="2147484814" r:id="rId7"/>
    <p:sldLayoutId id="2147484815" r:id="rId8"/>
    <p:sldLayoutId id="2147484816" r:id="rId9"/>
    <p:sldLayoutId id="2147484817" r:id="rId10"/>
    <p:sldLayoutId id="2147484818" r:id="rId11"/>
    <p:sldLayoutId id="2147484819" r:id="rId12"/>
    <p:sldLayoutId id="2147484820" r:id="rId13"/>
    <p:sldLayoutId id="2147484821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upload.wikimedia.org/wikipedia/commons/a/a3/Cubic-body-centered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upload.wikimedia.org/wikipedia/commons/c/c9/Cubic-face-centered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.wikimedia.org/wikipedia/commons/c/c9/Cubic-face-centered.svg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upload.wikimedia.org/wikipedia/commons/a/a3/Cubic-body-centered.sv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Layout" Target="../diagrams/layout1.xml"/><Relationship Id="rId7" Type="http://schemas.openxmlformats.org/officeDocument/2006/relationships/hyperlink" Target="http://www.alaskanessences.com/gembig/Pyrite.jpg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eblog.burningbird.net/fires/001936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580868F9-EAFF-65EE-1F8D-1A383F36ADE8}"/>
              </a:ext>
            </a:extLst>
          </p:cNvPr>
          <p:cNvSpPr>
            <a:spLocks noGrp="1" noRot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《</a:t>
            </a:r>
            <a:r>
              <a:rPr lang="zh-CN" altLang="en-US"/>
              <a:t>固体物理基础</a:t>
            </a:r>
            <a:r>
              <a:rPr lang="en-US" altLang="zh-CN"/>
              <a:t>》</a:t>
            </a:r>
            <a:br>
              <a:rPr lang="en-US" altLang="zh-CN"/>
            </a:br>
            <a:r>
              <a:rPr lang="zh-CN" altLang="en-US"/>
              <a:t>第一章 晶体结构</a:t>
            </a:r>
          </a:p>
        </p:txBody>
      </p:sp>
      <p:sp>
        <p:nvSpPr>
          <p:cNvPr id="18435" name="Rectangle 5">
            <a:extLst>
              <a:ext uri="{FF2B5EF4-FFF2-40B4-BE49-F238E27FC236}">
                <a16:creationId xmlns:a16="http://schemas.microsoft.com/office/drawing/2014/main" id="{85FCF03D-4098-CD84-16F3-180C3A826891}"/>
              </a:ext>
            </a:extLst>
          </p:cNvPr>
          <p:cNvSpPr>
            <a:spLocks noGrp="1" noRot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汪  莱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清华大学电子系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34FEE6B-6C73-26AB-5844-26C216E04C02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1068388" y="188913"/>
            <a:ext cx="7010400" cy="1222375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晶体的基本特征</a:t>
            </a:r>
          </a:p>
        </p:txBody>
      </p:sp>
      <p:sp>
        <p:nvSpPr>
          <p:cNvPr id="28675" name="Text Box 7">
            <a:extLst>
              <a:ext uri="{FF2B5EF4-FFF2-40B4-BE49-F238E27FC236}">
                <a16:creationId xmlns:a16="http://schemas.microsoft.com/office/drawing/2014/main" id="{0351FF21-CCB2-A061-7D7B-66B40365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446213"/>
            <a:ext cx="8424862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晶体是原子结构具有空间周期性的固体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可以是单晶体，也可以是由很多单晶粒组成的多晶体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2200" name="Text Box 8">
            <a:extLst>
              <a:ext uri="{FF2B5EF4-FFF2-40B4-BE49-F238E27FC236}">
                <a16:creationId xmlns:a16="http://schemas.microsoft.com/office/drawing/2014/main" id="{0F455254-07E6-329E-B40D-57EEB40CD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852738"/>
            <a:ext cx="8424862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完美的晶体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无穷大的单晶体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由于表面、原子振动以及各种缺陷的存在，真实世界上没有完美的晶体</a:t>
            </a:r>
          </a:p>
        </p:txBody>
      </p:sp>
      <p:sp>
        <p:nvSpPr>
          <p:cNvPr id="392201" name="Text Box 9">
            <a:extLst>
              <a:ext uri="{FF2B5EF4-FFF2-40B4-BE49-F238E27FC236}">
                <a16:creationId xmlns:a16="http://schemas.microsoft.com/office/drawing/2014/main" id="{CB8258B7-12CE-9B6C-C8DA-01CD3387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4862513"/>
            <a:ext cx="842486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固体物理的假设：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固体表面、原子振动和缺陷对于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具体研究的那种固体性质影响很小，可以忽略</a:t>
            </a:r>
          </a:p>
        </p:txBody>
      </p:sp>
      <p:sp>
        <p:nvSpPr>
          <p:cNvPr id="28678" name="灯片编号占位符 7">
            <a:extLst>
              <a:ext uri="{FF2B5EF4-FFF2-40B4-BE49-F238E27FC236}">
                <a16:creationId xmlns:a16="http://schemas.microsoft.com/office/drawing/2014/main" id="{C54726D3-239F-6C1F-1E02-7B2C7DD3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8FC61C-BF18-492D-BC20-147DA2A9B795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200" grpId="0"/>
      <p:bldP spid="3922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>
            <a:extLst>
              <a:ext uri="{FF2B5EF4-FFF2-40B4-BE49-F238E27FC236}">
                <a16:creationId xmlns:a16="http://schemas.microsoft.com/office/drawing/2014/main" id="{B131490C-96B5-C473-A856-26BA3ECA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595838-FC0F-44A5-8B73-183F96DD9A83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614D422-9797-AB35-B1BF-E9F81097127D}"/>
              </a:ext>
            </a:extLst>
          </p:cNvPr>
          <p:cNvSpPr>
            <a:spLocks noGrp="1" noRot="1"/>
          </p:cNvSpPr>
          <p:nvPr>
            <p:ph type="title"/>
          </p:nvPr>
        </p:nvSpPr>
        <p:spPr>
          <a:xfrm>
            <a:off x="107950" y="404813"/>
            <a:ext cx="8928100" cy="1143000"/>
          </a:xfrm>
        </p:spPr>
        <p:txBody>
          <a:bodyPr/>
          <a:lstStyle/>
          <a:p>
            <a:pPr eaLnBrk="1" hangingPunct="1"/>
            <a:r>
              <a:rPr lang="zh-CN" altLang="en-US"/>
              <a:t>固体物理主要的研究对象</a:t>
            </a:r>
            <a:r>
              <a:rPr lang="en-US" altLang="zh-CN"/>
              <a:t>——</a:t>
            </a:r>
            <a:r>
              <a:rPr lang="zh-CN" altLang="en-US"/>
              <a:t>晶体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B3E6F0E1-217A-CF25-8449-108A7CC0ED0A}"/>
              </a:ext>
            </a:extLst>
          </p:cNvPr>
          <p:cNvSpPr>
            <a:spLocks noGrp="1" noRot="1"/>
          </p:cNvSpPr>
          <p:nvPr>
            <p:ph type="body" idx="1"/>
          </p:nvPr>
        </p:nvSpPr>
        <p:spPr>
          <a:xfrm>
            <a:off x="457200" y="1782763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/>
              <a:t>许多重要的固体都是晶体，尤其是电子技术中广泛使用的各种半导体材料</a:t>
            </a:r>
          </a:p>
          <a:p>
            <a:pPr eaLnBrk="1" hangingPunct="1"/>
            <a:r>
              <a:rPr lang="zh-CN" altLang="en-US"/>
              <a:t>由于晶体中原子排列的规则性和周期性，使得计算更加容易</a:t>
            </a:r>
            <a:endParaRPr lang="zh-CN" altLang="en-US" sz="280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/>
              <a:t>基于晶体结构对固体性质的分析</a:t>
            </a:r>
          </a:p>
          <a:p>
            <a:pPr lvl="1" eaLnBrk="1" hangingPunct="1"/>
            <a:r>
              <a:rPr lang="zh-CN" altLang="en-US"/>
              <a:t>基于</a:t>
            </a:r>
            <a:r>
              <a:rPr lang="zh-CN" altLang="en-US">
                <a:solidFill>
                  <a:srgbClr val="0000FF"/>
                </a:solidFill>
              </a:rPr>
              <a:t>原子集体</a:t>
            </a:r>
            <a:r>
              <a:rPr lang="zh-CN" altLang="en-US"/>
              <a:t>振动认识晶体</a:t>
            </a:r>
            <a:r>
              <a:rPr lang="zh-CN" altLang="en-US">
                <a:solidFill>
                  <a:srgbClr val="FF0000"/>
                </a:solidFill>
              </a:rPr>
              <a:t>热学、光学性质</a:t>
            </a:r>
          </a:p>
          <a:p>
            <a:pPr lvl="1" eaLnBrk="1" hangingPunct="1"/>
            <a:r>
              <a:rPr lang="zh-CN" altLang="en-US"/>
              <a:t>基于</a:t>
            </a:r>
            <a:r>
              <a:rPr lang="zh-CN" altLang="en-US">
                <a:solidFill>
                  <a:srgbClr val="0000FF"/>
                </a:solidFill>
              </a:rPr>
              <a:t>孤立电子在晶体结构中的运动</a:t>
            </a:r>
            <a:r>
              <a:rPr lang="zh-CN" altLang="en-US"/>
              <a:t>认识晶体</a:t>
            </a:r>
            <a:r>
              <a:rPr lang="zh-CN" altLang="en-US">
                <a:solidFill>
                  <a:srgbClr val="FF0000"/>
                </a:solidFill>
              </a:rPr>
              <a:t>电学、光学性质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>
            <a:extLst>
              <a:ext uri="{FF2B5EF4-FFF2-40B4-BE49-F238E27FC236}">
                <a16:creationId xmlns:a16="http://schemas.microsoft.com/office/drawing/2014/main" id="{FA38B711-2B98-1BA4-419D-7523FE8C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2CF58B-A2AC-4504-B795-7CCBBD9C7F2D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53D03BFE-FFD6-538D-D0EC-B2E1DCAA9C4F}"/>
              </a:ext>
            </a:extLst>
          </p:cNvPr>
          <p:cNvSpPr>
            <a:spLocks noGrp="1" noRot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电子行业中重要的晶体材料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A93070B-70E3-FCBF-4251-31968F5AC6F2}"/>
              </a:ext>
            </a:extLst>
          </p:cNvPr>
          <p:cNvSpPr>
            <a:spLocks noGrp="1" noRot="1"/>
          </p:cNvSpPr>
          <p:nvPr>
            <p:ph type="body"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rgbClr val="FF0000"/>
                </a:solidFill>
                <a:cs typeface="Times New Roman" panose="02020603050405020304" pitchFamily="18" charset="0"/>
              </a:rPr>
              <a:t>通信领域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晶体振荡器</a:t>
            </a:r>
            <a:r>
              <a:rPr lang="zh-CN" altLang="en-US" sz="2400">
                <a:cs typeface="Times New Roman" panose="02020603050405020304" pitchFamily="18" charset="0"/>
              </a:rPr>
              <a:t>：石英 </a:t>
            </a:r>
            <a:r>
              <a:rPr lang="en-US" altLang="zh-CN" sz="2400">
                <a:cs typeface="Times New Roman" panose="02020603050405020304" pitchFamily="18" charset="0"/>
              </a:rPr>
              <a:t>SiO</a:t>
            </a:r>
            <a:r>
              <a:rPr lang="en-US" altLang="zh-CN" sz="2400" baseline="-25000">
                <a:cs typeface="Times New Roman" panose="02020603050405020304" pitchFamily="18" charset="0"/>
              </a:rPr>
              <a:t>2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二极管、晶体管、集成电路</a:t>
            </a:r>
            <a:r>
              <a:rPr lang="zh-CN" altLang="en-US" sz="2400">
                <a:cs typeface="Times New Roman" panose="02020603050405020304" pitchFamily="18" charset="0"/>
              </a:rPr>
              <a:t>：硅 </a:t>
            </a:r>
            <a:r>
              <a:rPr lang="en-US" altLang="zh-CN" sz="2400">
                <a:cs typeface="Times New Roman" panose="02020603050405020304" pitchFamily="18" charset="0"/>
              </a:rPr>
              <a:t>Si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射频</a:t>
            </a:r>
            <a:r>
              <a:rPr lang="en-US" altLang="zh-CN" sz="2400">
                <a:solidFill>
                  <a:srgbClr val="0000FF"/>
                </a:solidFill>
                <a:cs typeface="Times New Roman" panose="02020603050405020304" pitchFamily="18" charset="0"/>
              </a:rPr>
              <a:t>/</a:t>
            </a:r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微波晶体管</a:t>
            </a:r>
            <a:r>
              <a:rPr lang="zh-CN" altLang="en-US" sz="2400">
                <a:cs typeface="Times New Roman" panose="02020603050405020304" pitchFamily="18" charset="0"/>
              </a:rPr>
              <a:t>：砷化镓</a:t>
            </a:r>
            <a:r>
              <a:rPr lang="en-US" altLang="zh-CN" sz="2400">
                <a:cs typeface="Times New Roman" panose="02020603050405020304" pitchFamily="18" charset="0"/>
              </a:rPr>
              <a:t>GaAs</a:t>
            </a:r>
            <a:r>
              <a:rPr lang="zh-CN" altLang="en-US" sz="2400">
                <a:cs typeface="Times New Roman" panose="02020603050405020304" pitchFamily="18" charset="0"/>
              </a:rPr>
              <a:t>，氮化镓</a:t>
            </a:r>
            <a:r>
              <a:rPr lang="en-US" altLang="zh-CN" sz="2400">
                <a:cs typeface="Times New Roman" panose="02020603050405020304" pitchFamily="18" charset="0"/>
              </a:rPr>
              <a:t>GaN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光探测器</a:t>
            </a:r>
            <a:r>
              <a:rPr lang="zh-CN" altLang="en-US" sz="2400">
                <a:cs typeface="Times New Roman" panose="02020603050405020304" pitchFamily="18" charset="0"/>
              </a:rPr>
              <a:t>：硅、锗</a:t>
            </a:r>
            <a:r>
              <a:rPr lang="en-US" altLang="zh-CN" sz="2400">
                <a:cs typeface="Times New Roman" panose="02020603050405020304" pitchFamily="18" charset="0"/>
              </a:rPr>
              <a:t>(Ge)</a:t>
            </a:r>
            <a:r>
              <a:rPr lang="zh-CN" altLang="en-US" sz="2400"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cs typeface="Times New Roman" panose="02020603050405020304" pitchFamily="18" charset="0"/>
              </a:rPr>
              <a:t>InGaAs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激光光源</a:t>
            </a:r>
            <a:r>
              <a:rPr lang="zh-CN" altLang="en-US" sz="2400">
                <a:cs typeface="Times New Roman" panose="02020603050405020304" pitchFamily="18" charset="0"/>
              </a:rPr>
              <a:t>：砷化镓、磷化铟</a:t>
            </a:r>
            <a:r>
              <a:rPr lang="en-US" altLang="zh-CN" sz="2400">
                <a:cs typeface="Times New Roman" panose="02020603050405020304" pitchFamily="18" charset="0"/>
              </a:rPr>
              <a:t>(InP)</a:t>
            </a:r>
          </a:p>
          <a:p>
            <a:pPr eaLnBrk="1" hangingPunct="1"/>
            <a:r>
              <a:rPr lang="zh-CN" altLang="en-US" sz="2800">
                <a:solidFill>
                  <a:srgbClr val="FF0000"/>
                </a:solidFill>
                <a:cs typeface="Times New Roman" panose="02020603050405020304" pitchFamily="18" charset="0"/>
              </a:rPr>
              <a:t>新能源与节能技术领域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光电池</a:t>
            </a:r>
            <a:r>
              <a:rPr lang="zh-CN" altLang="en-US" sz="2400">
                <a:cs typeface="Times New Roman" panose="02020603050405020304" pitchFamily="18" charset="0"/>
              </a:rPr>
              <a:t>：硅、砷化镓</a:t>
            </a: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绿色照明</a:t>
            </a:r>
            <a:r>
              <a:rPr lang="zh-CN" altLang="en-US" sz="2400">
                <a:cs typeface="Times New Roman" panose="02020603050405020304" pitchFamily="18" charset="0"/>
              </a:rPr>
              <a:t>：氮化镓</a:t>
            </a:r>
            <a:endParaRPr lang="en-US" altLang="zh-CN" sz="2400"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电力电子</a:t>
            </a:r>
            <a:r>
              <a:rPr lang="zh-CN" altLang="en-US" sz="2400">
                <a:cs typeface="Times New Roman" panose="02020603050405020304" pitchFamily="18" charset="0"/>
              </a:rPr>
              <a:t>：碳化硅 </a:t>
            </a:r>
            <a:r>
              <a:rPr lang="en-US" altLang="zh-CN" sz="2400">
                <a:cs typeface="Times New Roman" panose="02020603050405020304" pitchFamily="18" charset="0"/>
              </a:rPr>
              <a:t>SiC</a:t>
            </a:r>
            <a:endParaRPr lang="zh-CN" altLang="en-US" sz="240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>
            <a:extLst>
              <a:ext uri="{FF2B5EF4-FFF2-40B4-BE49-F238E27FC236}">
                <a16:creationId xmlns:a16="http://schemas.microsoft.com/office/drawing/2014/main" id="{E8FE690C-C36A-A872-26A9-4ACCF3CA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166646-B995-4C4B-ADBE-031E792548A9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矩形 6">
            <a:extLst>
              <a:ext uri="{FF2B5EF4-FFF2-40B4-BE49-F238E27FC236}">
                <a16:creationId xmlns:a16="http://schemas.microsoft.com/office/drawing/2014/main" id="{E7B4DA7C-F388-703D-B7F3-9A57282A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25" y="2643188"/>
            <a:ext cx="36274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1.1 </a:t>
            </a:r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晶体结构</a:t>
            </a:r>
            <a:endParaRPr lang="en-US" altLang="zh-CN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教材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P6-32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>
            <a:extLst>
              <a:ext uri="{FF2B5EF4-FFF2-40B4-BE49-F238E27FC236}">
                <a16:creationId xmlns:a16="http://schemas.microsoft.com/office/drawing/2014/main" id="{FE9E34FF-C734-11F0-66D5-014DB511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B0D96E-62CB-40D7-B00A-0C269E215649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矩形 6">
            <a:extLst>
              <a:ext uri="{FF2B5EF4-FFF2-40B4-BE49-F238E27FC236}">
                <a16:creationId xmlns:a16="http://schemas.microsoft.com/office/drawing/2014/main" id="{D9C6C5FD-C182-54FB-2B29-13773476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613025"/>
            <a:ext cx="63547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1.1.1  </a:t>
            </a: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晶格（</a:t>
            </a:r>
            <a:r>
              <a:rPr lang="en-US" altLang="zh-CN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lattice</a:t>
            </a: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44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教材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P7-12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F02633B9-EA42-B827-6B1F-A024C57D56E5}"/>
              </a:ext>
            </a:extLst>
          </p:cNvPr>
          <p:cNvGrpSpPr>
            <a:grpSpLocks/>
          </p:cNvGrpSpPr>
          <p:nvPr/>
        </p:nvGrpSpPr>
        <p:grpSpPr bwMode="auto">
          <a:xfrm>
            <a:off x="6113463" y="4943475"/>
            <a:ext cx="1246187" cy="1654175"/>
            <a:chOff x="3605" y="3067"/>
            <a:chExt cx="785" cy="1042"/>
          </a:xfrm>
        </p:grpSpPr>
        <p:sp>
          <p:nvSpPr>
            <p:cNvPr id="33802" name="AutoShape 11">
              <a:extLst>
                <a:ext uri="{FF2B5EF4-FFF2-40B4-BE49-F238E27FC236}">
                  <a16:creationId xmlns:a16="http://schemas.microsoft.com/office/drawing/2014/main" id="{0B767531-03B9-B8AB-B334-842539ADC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067"/>
              <a:ext cx="363" cy="635"/>
            </a:xfrm>
            <a:prstGeom prst="downArrow">
              <a:avLst>
                <a:gd name="adj1" fmla="val 55370"/>
                <a:gd name="adj2" fmla="val 63089"/>
              </a:avLst>
            </a:prstGeom>
            <a:gradFill rotWithShape="1">
              <a:gsLst>
                <a:gs pos="0">
                  <a:srgbClr val="FFEFF5"/>
                </a:gs>
                <a:gs pos="100000">
                  <a:srgbClr val="FF669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03" name="Text Box 9">
              <a:extLst>
                <a:ext uri="{FF2B5EF4-FFF2-40B4-BE49-F238E27FC236}">
                  <a16:creationId xmlns:a16="http://schemas.microsoft.com/office/drawing/2014/main" id="{BBA4CB09-0507-B7D6-4EC2-CD9609059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5" y="3702"/>
              <a:ext cx="78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600" b="1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晶 格</a:t>
              </a:r>
            </a:p>
          </p:txBody>
        </p:sp>
      </p:grpSp>
      <p:pic>
        <p:nvPicPr>
          <p:cNvPr id="33795" name="Picture 4">
            <a:extLst>
              <a:ext uri="{FF2B5EF4-FFF2-40B4-BE49-F238E27FC236}">
                <a16:creationId xmlns:a16="http://schemas.microsoft.com/office/drawing/2014/main" id="{080CDA4E-C24E-4594-3C27-77FD836F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68413"/>
            <a:ext cx="2879725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2">
            <a:extLst>
              <a:ext uri="{FF2B5EF4-FFF2-40B4-BE49-F238E27FC236}">
                <a16:creationId xmlns:a16="http://schemas.microsoft.com/office/drawing/2014/main" id="{251DA1F9-2875-24C5-126C-A2470F4E2067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887413" y="180975"/>
            <a:ext cx="73691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晶体结构的表示方法</a:t>
            </a:r>
            <a:r>
              <a:rPr lang="en-US" altLang="zh-CN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晶格</a:t>
            </a:r>
          </a:p>
        </p:txBody>
      </p:sp>
      <p:sp>
        <p:nvSpPr>
          <p:cNvPr id="33797" name="Rectangle 7">
            <a:extLst>
              <a:ext uri="{FF2B5EF4-FFF2-40B4-BE49-F238E27FC236}">
                <a16:creationId xmlns:a16="http://schemas.microsoft.com/office/drawing/2014/main" id="{79CACAE2-91C8-7383-EDF4-4F3420C4A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1468438"/>
            <a:ext cx="44640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1915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1915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1915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191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191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191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191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191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191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为了便于表述晶体内原子的排列规律，可以把原子看成是刚性的小球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原子球，原子球的规则堆积构成了晶体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4E5A97D0-46FC-0C7C-D0FD-5E721673951C}"/>
              </a:ext>
            </a:extLst>
          </p:cNvPr>
          <p:cNvGrpSpPr>
            <a:grpSpLocks/>
          </p:cNvGrpSpPr>
          <p:nvPr/>
        </p:nvGrpSpPr>
        <p:grpSpPr bwMode="auto">
          <a:xfrm>
            <a:off x="0" y="3481388"/>
            <a:ext cx="8675688" cy="2881312"/>
            <a:chOff x="0" y="2193"/>
            <a:chExt cx="5465" cy="1815"/>
          </a:xfrm>
        </p:grpSpPr>
        <p:pic>
          <p:nvPicPr>
            <p:cNvPr id="33800" name="Picture 5">
              <a:extLst>
                <a:ext uri="{FF2B5EF4-FFF2-40B4-BE49-F238E27FC236}">
                  <a16:creationId xmlns:a16="http://schemas.microsoft.com/office/drawing/2014/main" id="{D592EFF9-27CC-B821-F552-317E7D0D3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41"/>
              <a:ext cx="2767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1" name="Text Box 8">
              <a:extLst>
                <a:ext uri="{FF2B5EF4-FFF2-40B4-BE49-F238E27FC236}">
                  <a16:creationId xmlns:a16="http://schemas.microsoft.com/office/drawing/2014/main" id="{55803404-1E11-A062-8CFF-A5970C3BA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" y="2193"/>
              <a:ext cx="2813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把原子看成一个结点，然后用假想的线条将这些结点连接起来，便构成了一个有规律性的格架</a:t>
              </a:r>
            </a:p>
          </p:txBody>
        </p:sp>
      </p:grpSp>
      <p:sp>
        <p:nvSpPr>
          <p:cNvPr id="33799" name="灯片编号占位符 11">
            <a:extLst>
              <a:ext uri="{FF2B5EF4-FFF2-40B4-BE49-F238E27FC236}">
                <a16:creationId xmlns:a16="http://schemas.microsoft.com/office/drawing/2014/main" id="{F9A01BF5-576F-B116-F5F1-6B225826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ACDE-39E1-413A-9008-CE6439194F8A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4CED46A-6F18-4C5F-800B-A285E1BA35B8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1476375" y="101600"/>
            <a:ext cx="4019550" cy="1527175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晶格</a:t>
            </a: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A1C4126-A17E-2040-1A28-28466D91EDC4}"/>
              </a:ext>
            </a:extLst>
          </p:cNvPr>
          <p:cNvSpPr>
            <a:spLocks noGrp="1" noRot="1"/>
          </p:cNvSpPr>
          <p:nvPr>
            <p:ph type="body" idx="4294967295"/>
          </p:nvPr>
        </p:nvSpPr>
        <p:spPr>
          <a:xfrm>
            <a:off x="204788" y="2133600"/>
            <a:ext cx="8736012" cy="3240088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同一晶格可描述多种晶体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排列形式相同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具体原子可以不同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相应的间距可不同</a:t>
            </a:r>
          </a:p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同种晶体也可以用不同的晶格来描述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晶格的格点包含原子团（习惯上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格点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原子）</a:t>
            </a:r>
          </a:p>
        </p:txBody>
      </p:sp>
      <p:sp>
        <p:nvSpPr>
          <p:cNvPr id="34820" name="Text Box 7">
            <a:extLst>
              <a:ext uri="{FF2B5EF4-FFF2-40B4-BE49-F238E27FC236}">
                <a16:creationId xmlns:a16="http://schemas.microsoft.com/office/drawing/2014/main" id="{1E4E83FF-0420-2D7A-F063-5FAA7F21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1176338"/>
            <a:ext cx="5494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晶体原子排列的形式</a:t>
            </a:r>
          </a:p>
        </p:txBody>
      </p:sp>
      <p:sp>
        <p:nvSpPr>
          <p:cNvPr id="34821" name="灯片编号占位符 6">
            <a:extLst>
              <a:ext uri="{FF2B5EF4-FFF2-40B4-BE49-F238E27FC236}">
                <a16:creationId xmlns:a16="http://schemas.microsoft.com/office/drawing/2014/main" id="{1422752E-DB82-3436-8ED6-09FE5A25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157D25-02E4-4308-B067-0966E8F7A6D6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D726DBC-3F3F-9ED1-D7A1-B394ECB44F1C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1055688" y="246063"/>
            <a:ext cx="7010400" cy="1527175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几种重要的晶体结构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B53B3BD-AF3F-F885-077B-9AA150D93F61}"/>
              </a:ext>
            </a:extLst>
          </p:cNvPr>
          <p:cNvSpPr>
            <a:spLocks noGrp="1" noRot="1"/>
          </p:cNvSpPr>
          <p:nvPr>
            <p:ph type="body" idx="4294967295"/>
          </p:nvPr>
        </p:nvSpPr>
        <p:spPr>
          <a:xfrm>
            <a:off x="1055688" y="1757363"/>
            <a:ext cx="7010400" cy="41148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简单立方晶格</a:t>
            </a:r>
          </a:p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体心立方晶格</a:t>
            </a:r>
          </a:p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面心立方晶格</a:t>
            </a:r>
          </a:p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金刚石晶格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闪锌矿晶格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六角密排晶格</a:t>
            </a:r>
          </a:p>
        </p:txBody>
      </p:sp>
      <p:sp>
        <p:nvSpPr>
          <p:cNvPr id="35844" name="灯片编号占位符 5">
            <a:extLst>
              <a:ext uri="{FF2B5EF4-FFF2-40B4-BE49-F238E27FC236}">
                <a16:creationId xmlns:a16="http://schemas.microsoft.com/office/drawing/2014/main" id="{1262146A-6EC5-27E0-25E5-B52B170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19D86B-EEFC-4F9F-9282-7007165DD0DD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1297F6A-7705-1A84-5FE8-F8AD07FBF791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646113" y="260350"/>
            <a:ext cx="7848600" cy="1527175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简单立方晶格 </a:t>
            </a:r>
            <a:br>
              <a:rPr lang="en-US" altLang="zh-CN" sz="48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imple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ubic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SC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546DE60-0DBF-D7D7-8CFF-4C3AC04BBD1D}"/>
              </a:ext>
            </a:extLst>
          </p:cNvPr>
          <p:cNvSpPr>
            <a:spLocks noGrp="1" noRot="1"/>
          </p:cNvSpPr>
          <p:nvPr>
            <p:ph type="body" idx="4294967295"/>
          </p:nvPr>
        </p:nvSpPr>
        <p:spPr>
          <a:xfrm>
            <a:off x="457200" y="2022475"/>
            <a:ext cx="7010400" cy="41148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基本特征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以立方体为重复单元</a:t>
            </a:r>
          </a:p>
          <a:p>
            <a:pPr lvl="2" eaLnBrk="1" hangingPunct="1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个方向的周期相同</a:t>
            </a:r>
          </a:p>
          <a:p>
            <a:pPr lvl="2" eaLnBrk="1" hangingPunct="1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个方向两两垂直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对称性强</a:t>
            </a:r>
          </a:p>
        </p:txBody>
      </p:sp>
      <p:pic>
        <p:nvPicPr>
          <p:cNvPr id="37892" name="Picture 4" descr="Cubic_crystal_shape">
            <a:extLst>
              <a:ext uri="{FF2B5EF4-FFF2-40B4-BE49-F238E27FC236}">
                <a16:creationId xmlns:a16="http://schemas.microsoft.com/office/drawing/2014/main" id="{28651490-8520-BE0C-A026-A98A962C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00213"/>
            <a:ext cx="3600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848" name="Text Box 8">
            <a:extLst>
              <a:ext uri="{FF2B5EF4-FFF2-40B4-BE49-F238E27FC236}">
                <a16:creationId xmlns:a16="http://schemas.microsoft.com/office/drawing/2014/main" id="{DAA5E649-0A27-3967-C938-CC44E2E81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5119688"/>
            <a:ext cx="849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没有实际的晶体具有简单立方晶格的结构。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但一些更复杂的晶格可以在简单立方晶格的基础上加以分析。</a:t>
            </a:r>
          </a:p>
        </p:txBody>
      </p:sp>
      <p:sp>
        <p:nvSpPr>
          <p:cNvPr id="37894" name="灯片编号占位符 7">
            <a:extLst>
              <a:ext uri="{FF2B5EF4-FFF2-40B4-BE49-F238E27FC236}">
                <a16:creationId xmlns:a16="http://schemas.microsoft.com/office/drawing/2014/main" id="{657B757B-7EB5-4E19-3E79-30C5BFB8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E377FF-3FE7-435C-8A73-85B30CF2B8C1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FE0552D1-1B62-D940-98A4-13A7E3EE2323}"/>
              </a:ext>
            </a:extLst>
          </p:cNvPr>
          <p:cNvSpPr>
            <a:spLocks noGrp="1" noRot="1"/>
          </p:cNvSpPr>
          <p:nvPr>
            <p:ph type="body" idx="4294967295"/>
          </p:nvPr>
        </p:nvSpPr>
        <p:spPr>
          <a:xfrm>
            <a:off x="452438" y="1906588"/>
            <a:ext cx="4983162" cy="41148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基本特征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简单立方晶格的单元中心加一个“原子球”，形成体心立方单元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常见的晶体：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等碱金属</a:t>
            </a:r>
          </a:p>
          <a:p>
            <a:pPr eaLnBrk="1" hangingPunct="1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8915" name="Picture 4" descr="Image:Cubic-body-centered.svg">
            <a:hlinkClick r:id="rId2"/>
            <a:extLst>
              <a:ext uri="{FF2B5EF4-FFF2-40B4-BE49-F238E27FC236}">
                <a16:creationId xmlns:a16="http://schemas.microsoft.com/office/drawing/2014/main" id="{1197AE25-452C-3763-76E2-A8172F28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3" y="1708150"/>
            <a:ext cx="2409825" cy="2808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2">
            <a:extLst>
              <a:ext uri="{FF2B5EF4-FFF2-40B4-BE49-F238E27FC236}">
                <a16:creationId xmlns:a16="http://schemas.microsoft.com/office/drawing/2014/main" id="{7D7E1E54-EB30-3E8A-BAD6-A38AB8646E6B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984250" y="296863"/>
            <a:ext cx="7151688" cy="1527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0"/>
              </a:spcBef>
              <a:buFontTx/>
              <a:buNone/>
            </a:pPr>
            <a:r>
              <a:rPr lang="zh-CN" altLang="en-US" sz="48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体心立方晶格 </a:t>
            </a:r>
            <a:br>
              <a:rPr lang="zh-CN" altLang="en-US" sz="48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48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ody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entered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ubic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BCC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91206" name="Picture 6" descr="2009221139431877804">
            <a:extLst>
              <a:ext uri="{FF2B5EF4-FFF2-40B4-BE49-F238E27FC236}">
                <a16:creationId xmlns:a16="http://schemas.microsoft.com/office/drawing/2014/main" id="{150F8DB1-5682-B082-31BF-0CC297C400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4598988"/>
            <a:ext cx="27305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灯片编号占位符 7">
            <a:extLst>
              <a:ext uri="{FF2B5EF4-FFF2-40B4-BE49-F238E27FC236}">
                <a16:creationId xmlns:a16="http://schemas.microsoft.com/office/drawing/2014/main" id="{0ADE642A-A65D-790F-2A0E-71B97FA0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51234-1032-40A9-A192-92258AE97DAC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>
            <a:extLst>
              <a:ext uri="{FF2B5EF4-FFF2-40B4-BE49-F238E27FC236}">
                <a16:creationId xmlns:a16="http://schemas.microsoft.com/office/drawing/2014/main" id="{59E083F4-085E-8862-487B-2C218996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170052-1459-45F8-89D4-B7D313978C06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C9FB95B-7AB1-A966-4F61-2DEC6542CB24}"/>
              </a:ext>
            </a:extLst>
          </p:cNvPr>
          <p:cNvSpPr>
            <a:spLocks noGrp="1" noRot="1"/>
          </p:cNvSpPr>
          <p:nvPr>
            <p:ph type="title"/>
          </p:nvPr>
        </p:nvSpPr>
        <p:spPr>
          <a:xfrm>
            <a:off x="457200" y="341313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本章主要内容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E49296C7-2F34-8313-7427-A3069FED72B3}"/>
              </a:ext>
            </a:extLst>
          </p:cNvPr>
          <p:cNvSpPr>
            <a:spLocks noGrp="1" noRot="1"/>
          </p:cNvSpPr>
          <p:nvPr>
            <p:ph type="body" idx="1"/>
          </p:nvPr>
        </p:nvSpPr>
        <p:spPr>
          <a:xfrm>
            <a:off x="457200" y="1700213"/>
            <a:ext cx="8229600" cy="4321175"/>
          </a:xfrm>
        </p:spPr>
        <p:txBody>
          <a:bodyPr/>
          <a:lstStyle/>
          <a:p>
            <a:pPr eaLnBrk="1" hangingPunct="1"/>
            <a:r>
              <a:rPr lang="en-US" altLang="zh-CN" sz="3600">
                <a:solidFill>
                  <a:srgbClr val="FF0000"/>
                </a:solidFill>
                <a:cs typeface="Arial" panose="020B0604020202020204" pitchFamily="34" charset="0"/>
              </a:rPr>
              <a:t>1.1 </a:t>
            </a:r>
            <a:r>
              <a:rPr lang="zh-CN" altLang="en-US" sz="3600">
                <a:solidFill>
                  <a:srgbClr val="FF0000"/>
                </a:solidFill>
                <a:cs typeface="Arial" panose="020B0604020202020204" pitchFamily="34" charset="0"/>
              </a:rPr>
              <a:t>晶体结构</a:t>
            </a:r>
            <a:endParaRPr lang="en-US" altLang="zh-CN" sz="360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3600">
                <a:cs typeface="Arial" panose="020B0604020202020204" pitchFamily="34" charset="0"/>
              </a:rPr>
              <a:t>1.2 </a:t>
            </a:r>
            <a:r>
              <a:rPr lang="zh-CN" altLang="en-US" sz="3600">
                <a:cs typeface="Arial" panose="020B0604020202020204" pitchFamily="34" charset="0"/>
              </a:rPr>
              <a:t>晶体的对称性</a:t>
            </a:r>
            <a:endParaRPr lang="en-US" altLang="zh-CN" sz="3600"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3600">
                <a:cs typeface="Arial" panose="020B0604020202020204" pitchFamily="34" charset="0"/>
              </a:rPr>
              <a:t>1.3 </a:t>
            </a:r>
            <a:r>
              <a:rPr lang="zh-CN" altLang="en-US" sz="3600">
                <a:cs typeface="Arial" panose="020B0604020202020204" pitchFamily="34" charset="0"/>
              </a:rPr>
              <a:t>倒格子</a:t>
            </a:r>
            <a:endParaRPr lang="en-US" altLang="zh-CN" sz="3600"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3600">
                <a:cs typeface="Arial" panose="020B0604020202020204" pitchFamily="34" charset="0"/>
              </a:rPr>
              <a:t>1.4 </a:t>
            </a:r>
            <a:r>
              <a:rPr lang="zh-CN" altLang="en-US" sz="3600">
                <a:cs typeface="Arial" panose="020B0604020202020204" pitchFamily="34" charset="0"/>
              </a:rPr>
              <a:t>晶体的</a:t>
            </a:r>
            <a:r>
              <a:rPr lang="en-US" altLang="zh-CN" sz="3600">
                <a:cs typeface="Arial" panose="020B0604020202020204" pitchFamily="34" charset="0"/>
              </a:rPr>
              <a:t>X</a:t>
            </a:r>
            <a:r>
              <a:rPr lang="zh-CN" altLang="en-US" sz="3600">
                <a:cs typeface="Arial" panose="020B0604020202020204" pitchFamily="34" charset="0"/>
              </a:rPr>
              <a:t>射线衍射</a:t>
            </a:r>
            <a:endParaRPr lang="en-US" altLang="zh-CN" sz="3600"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3600">
                <a:cs typeface="Arial" panose="020B0604020202020204" pitchFamily="34" charset="0"/>
              </a:rPr>
              <a:t>1.5 </a:t>
            </a:r>
            <a:r>
              <a:rPr lang="zh-CN" altLang="en-US" sz="3600">
                <a:cs typeface="Arial" panose="020B0604020202020204" pitchFamily="34" charset="0"/>
              </a:rPr>
              <a:t>晶体中的缺陷</a:t>
            </a:r>
            <a:endParaRPr lang="en-US" altLang="zh-CN" sz="360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89A683FE-13FD-14D0-6B09-9310AA77F57D}"/>
              </a:ext>
            </a:extLst>
          </p:cNvPr>
          <p:cNvSpPr>
            <a:spLocks noGrp="1" noRot="1"/>
          </p:cNvSpPr>
          <p:nvPr>
            <p:ph type="body" idx="4294967295"/>
          </p:nvPr>
        </p:nvSpPr>
        <p:spPr>
          <a:xfrm>
            <a:off x="333375" y="1844675"/>
            <a:ext cx="5102225" cy="41148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基本特征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简单立方晶格单元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六个面中心有原子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重要的晶格结构</a:t>
            </a: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金属元素：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Cu, Au, Ag, Al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其它材料晶格的基础</a:t>
            </a:r>
          </a:p>
          <a:p>
            <a:pPr lvl="2"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金刚石晶格、闪锌矿晶格</a:t>
            </a:r>
          </a:p>
        </p:txBody>
      </p:sp>
      <p:pic>
        <p:nvPicPr>
          <p:cNvPr id="39939" name="Picture 6" descr="Image:Cubic-face-centered.svg">
            <a:hlinkClick r:id="rId2"/>
            <a:extLst>
              <a:ext uri="{FF2B5EF4-FFF2-40B4-BE49-F238E27FC236}">
                <a16:creationId xmlns:a16="http://schemas.microsoft.com/office/drawing/2014/main" id="{D37EF1CD-434B-8A38-B023-3D6589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484313"/>
            <a:ext cx="2225675" cy="2592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">
            <a:extLst>
              <a:ext uri="{FF2B5EF4-FFF2-40B4-BE49-F238E27FC236}">
                <a16:creationId xmlns:a16="http://schemas.microsoft.com/office/drawing/2014/main" id="{1469E9BE-B66B-016D-DCF6-80CCB2E03C0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260350"/>
            <a:ext cx="8497888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sz="48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面心立方晶格</a:t>
            </a:r>
            <a:br>
              <a:rPr lang="zh-CN" altLang="en-US" sz="4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4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ace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entered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sz="36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ubic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36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FCC</a:t>
            </a:r>
            <a:r>
              <a:rPr lang="en-US" altLang="zh-CN" sz="3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92230" name="Picture 6" descr="20092211394310877805">
            <a:extLst>
              <a:ext uri="{FF2B5EF4-FFF2-40B4-BE49-F238E27FC236}">
                <a16:creationId xmlns:a16="http://schemas.microsoft.com/office/drawing/2014/main" id="{8AA905B1-B120-63ED-8386-B04C0FD293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4171950"/>
            <a:ext cx="280828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灯片编号占位符 7">
            <a:extLst>
              <a:ext uri="{FF2B5EF4-FFF2-40B4-BE49-F238E27FC236}">
                <a16:creationId xmlns:a16="http://schemas.microsoft.com/office/drawing/2014/main" id="{B6D78F3C-4C90-0F15-8929-CE10395E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64010B-1A93-41AA-BDCD-845DF6887166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>
            <a:extLst>
              <a:ext uri="{FF2B5EF4-FFF2-40B4-BE49-F238E27FC236}">
                <a16:creationId xmlns:a16="http://schemas.microsoft.com/office/drawing/2014/main" id="{1B798672-976F-E29B-0BFD-C076128A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93D8FD-4DE2-44BC-83BC-B709EAE856A8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9E666BC-61A9-A449-27D9-062FF6C04610}"/>
              </a:ext>
            </a:extLst>
          </p:cNvPr>
          <p:cNvSpPr>
            <a:spLocks noGrp="1" noRot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互动环节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E3A2B9D6-BE3F-8566-2AD8-D967B00C8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1484313"/>
            <a:ext cx="7991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：简单立方、体心立方、面心立方中，哪种结构排列最紧凑？</a:t>
            </a:r>
          </a:p>
        </p:txBody>
      </p:sp>
      <p:pic>
        <p:nvPicPr>
          <p:cNvPr id="40965" name="Picture 4" descr="Cubic_crystal_shape">
            <a:extLst>
              <a:ext uri="{FF2B5EF4-FFF2-40B4-BE49-F238E27FC236}">
                <a16:creationId xmlns:a16="http://schemas.microsoft.com/office/drawing/2014/main" id="{C9D08E04-F6DA-EC30-09B3-AA2DAD8C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565400"/>
            <a:ext cx="251936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4" descr="Image:Cubic-body-centered.svg">
            <a:hlinkClick r:id="rId4"/>
            <a:extLst>
              <a:ext uri="{FF2B5EF4-FFF2-40B4-BE49-F238E27FC236}">
                <a16:creationId xmlns:a16="http://schemas.microsoft.com/office/drawing/2014/main" id="{F273F7F3-F924-1BBF-73CE-86D4A268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638425"/>
            <a:ext cx="2162175" cy="2519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 descr="Image:Cubic-face-centered.svg">
            <a:hlinkClick r:id="rId6"/>
            <a:extLst>
              <a:ext uri="{FF2B5EF4-FFF2-40B4-BE49-F238E27FC236}">
                <a16:creationId xmlns:a16="http://schemas.microsoft.com/office/drawing/2014/main" id="{FC7EB968-6509-7B09-8281-30EE09B1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2565400"/>
            <a:ext cx="2163762" cy="2520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0799667-06DA-E988-73E4-70A2A51397D4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5589588"/>
            <a:ext cx="7402513" cy="461962"/>
            <a:chOff x="971600" y="5589240"/>
            <a:chExt cx="7402778" cy="461665"/>
          </a:xfrm>
        </p:grpSpPr>
        <p:sp>
          <p:nvSpPr>
            <p:cNvPr id="40969" name="文本框 1">
              <a:extLst>
                <a:ext uri="{FF2B5EF4-FFF2-40B4-BE49-F238E27FC236}">
                  <a16:creationId xmlns:a16="http://schemas.microsoft.com/office/drawing/2014/main" id="{9C20E5F6-EAEA-5F7B-4C30-EA5E8EB60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00" y="5589240"/>
              <a:ext cx="12971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配位数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70" name="文本框 2">
              <a:extLst>
                <a:ext uri="{FF2B5EF4-FFF2-40B4-BE49-F238E27FC236}">
                  <a16:creationId xmlns:a16="http://schemas.microsoft.com/office/drawing/2014/main" id="{F583E38F-A722-9E39-4C58-AB02B3AC6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9837" y="5589240"/>
              <a:ext cx="12971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配位数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71" name="文本框 3">
              <a:extLst>
                <a:ext uri="{FF2B5EF4-FFF2-40B4-BE49-F238E27FC236}">
                  <a16:creationId xmlns:a16="http://schemas.microsoft.com/office/drawing/2014/main" id="{30B0089D-C325-85FF-911C-E3B373C28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074" y="5589240"/>
              <a:ext cx="14863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配位数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>
            <a:extLst>
              <a:ext uri="{FF2B5EF4-FFF2-40B4-BE49-F238E27FC236}">
                <a16:creationId xmlns:a16="http://schemas.microsoft.com/office/drawing/2014/main" id="{C5FF5B3D-B706-A091-C0A3-65F48FA8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37C92C-D51F-4A19-B743-C7A39714C06B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C2BFF29A-7D87-0C55-2936-2AAB517F6730}"/>
              </a:ext>
            </a:extLst>
          </p:cNvPr>
          <p:cNvSpPr>
            <a:spLocks noGrp="1" noRot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面心立方晶格的原子排列最紧凑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656B14E7-DB51-1983-DEBB-2D013602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"/>
          <a:stretch>
            <a:fillRect/>
          </a:stretch>
        </p:blipFill>
        <p:spPr bwMode="auto">
          <a:xfrm>
            <a:off x="388938" y="1341438"/>
            <a:ext cx="835977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>
            <a:extLst>
              <a:ext uri="{FF2B5EF4-FFF2-40B4-BE49-F238E27FC236}">
                <a16:creationId xmlns:a16="http://schemas.microsoft.com/office/drawing/2014/main" id="{65F3D56A-A454-2117-9CC0-C89F52792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1484313"/>
            <a:ext cx="7991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金刚石结构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：由面心立方单元的中心到顶角引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条对角线，在其中互不相邻的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条对角线的中点，各加一个原子</a:t>
            </a: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65FB490D-9968-A83D-188C-9EC975990CF7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984250" y="188913"/>
            <a:ext cx="7151688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金刚石结构</a:t>
            </a:r>
            <a:b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4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Dia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mond Structure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DIA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Group 61">
            <a:extLst>
              <a:ext uri="{FF2B5EF4-FFF2-40B4-BE49-F238E27FC236}">
                <a16:creationId xmlns:a16="http://schemas.microsoft.com/office/drawing/2014/main" id="{7FF139CB-04FA-321E-CD6E-DDD5EAD0062C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846388"/>
            <a:ext cx="3784600" cy="3328987"/>
            <a:chOff x="2905" y="1513"/>
            <a:chExt cx="2986" cy="2603"/>
          </a:xfrm>
        </p:grpSpPr>
        <p:sp>
          <p:nvSpPr>
            <p:cNvPr id="44042" name="Rectangle 6">
              <a:extLst>
                <a:ext uri="{FF2B5EF4-FFF2-40B4-BE49-F238E27FC236}">
                  <a16:creationId xmlns:a16="http://schemas.microsoft.com/office/drawing/2014/main" id="{99730480-5476-42B8-C4D0-0CA43D411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891"/>
              <a:ext cx="2093" cy="18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43" name="Text Box 10">
              <a:extLst>
                <a:ext uri="{FF2B5EF4-FFF2-40B4-BE49-F238E27FC236}">
                  <a16:creationId xmlns:a16="http://schemas.microsoft.com/office/drawing/2014/main" id="{C1D8CA3E-B929-83E8-44B1-8BB253021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3803"/>
              <a:ext cx="1729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Si, Ge</a:t>
              </a:r>
              <a:r>
                <a:rPr kumimoji="1" lang="zh-CN" altLang="en-US" sz="2000" b="1">
                  <a:solidFill>
                    <a:srgbClr val="00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的晶体构造</a:t>
              </a:r>
            </a:p>
          </p:txBody>
        </p:sp>
        <p:sp>
          <p:nvSpPr>
            <p:cNvPr id="44044" name="Text Box 12">
              <a:extLst>
                <a:ext uri="{FF2B5EF4-FFF2-40B4-BE49-F238E27FC236}">
                  <a16:creationId xmlns:a16="http://schemas.microsoft.com/office/drawing/2014/main" id="{804FFA2B-3A4F-A6D4-8D33-F05AB13A5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513"/>
              <a:ext cx="1279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金刚石结构</a:t>
              </a:r>
              <a:r>
                <a:rPr kumimoji="1" lang="zh-CN" altLang="en-US" sz="2000" b="1">
                  <a:solidFill>
                    <a:srgbClr val="800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grpSp>
          <p:nvGrpSpPr>
            <p:cNvPr id="44045" name="Group 60">
              <a:extLst>
                <a:ext uri="{FF2B5EF4-FFF2-40B4-BE49-F238E27FC236}">
                  <a16:creationId xmlns:a16="http://schemas.microsoft.com/office/drawing/2014/main" id="{CC95AE1F-A83D-ECB5-C287-235026F90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6" y="1979"/>
              <a:ext cx="1866" cy="1699"/>
              <a:chOff x="3016" y="1979"/>
              <a:chExt cx="1866" cy="1699"/>
            </a:xfrm>
          </p:grpSpPr>
          <p:graphicFrame>
            <p:nvGraphicFramePr>
              <p:cNvPr id="44046" name="Object 37">
                <a:extLst>
                  <a:ext uri="{FF2B5EF4-FFF2-40B4-BE49-F238E27FC236}">
                    <a16:creationId xmlns:a16="http://schemas.microsoft.com/office/drawing/2014/main" id="{2833F62E-1AF5-B943-7C7D-D789F55B59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16" y="1979"/>
              <a:ext cx="1866" cy="16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2" imgW="3362794" imgH="3191320" progId="MSPhotoEd.3">
                      <p:embed/>
                    </p:oleObj>
                  </mc:Choice>
                  <mc:Fallback>
                    <p:oleObj name="Photo Editor Photo" r:id="rId2" imgW="3362794" imgH="3191320" progId="MSPhotoEd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6" y="1979"/>
                            <a:ext cx="1866" cy="16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47" name="Oval 38">
                <a:extLst>
                  <a:ext uri="{FF2B5EF4-FFF2-40B4-BE49-F238E27FC236}">
                    <a16:creationId xmlns:a16="http://schemas.microsoft.com/office/drawing/2014/main" id="{C69454AE-C323-08EE-46D9-7EDE2B93E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4" y="234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48" name="Oval 39">
                <a:extLst>
                  <a:ext uri="{FF2B5EF4-FFF2-40B4-BE49-F238E27FC236}">
                    <a16:creationId xmlns:a16="http://schemas.microsoft.com/office/drawing/2014/main" id="{934E74E6-6D40-17D0-D72C-27230593D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8" y="27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49" name="Oval 40">
                <a:extLst>
                  <a:ext uri="{FF2B5EF4-FFF2-40B4-BE49-F238E27FC236}">
                    <a16:creationId xmlns:a16="http://schemas.microsoft.com/office/drawing/2014/main" id="{952E7637-821F-7AAE-6A2C-61122EC17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334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0" name="Oval 41">
                <a:extLst>
                  <a:ext uri="{FF2B5EF4-FFF2-40B4-BE49-F238E27FC236}">
                    <a16:creationId xmlns:a16="http://schemas.microsoft.com/office/drawing/2014/main" id="{ED9C8755-0929-FEFD-39F4-439121BA2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" y="206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1" name="Oval 42">
                <a:extLst>
                  <a:ext uri="{FF2B5EF4-FFF2-40B4-BE49-F238E27FC236}">
                    <a16:creationId xmlns:a16="http://schemas.microsoft.com/office/drawing/2014/main" id="{462BDFB3-A829-4400-B6EF-3ABE46F7C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221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2" name="Oval 43">
                <a:extLst>
                  <a:ext uri="{FF2B5EF4-FFF2-40B4-BE49-F238E27FC236}">
                    <a16:creationId xmlns:a16="http://schemas.microsoft.com/office/drawing/2014/main" id="{A9F1C8BA-08A9-6589-8BF9-CABE3ADD3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7" y="32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3" name="Oval 44">
                <a:extLst>
                  <a:ext uri="{FF2B5EF4-FFF2-40B4-BE49-F238E27FC236}">
                    <a16:creationId xmlns:a16="http://schemas.microsoft.com/office/drawing/2014/main" id="{9919DDB6-9818-65D1-979E-34E0BA79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3" y="229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4" name="Oval 45">
                <a:extLst>
                  <a:ext uri="{FF2B5EF4-FFF2-40B4-BE49-F238E27FC236}">
                    <a16:creationId xmlns:a16="http://schemas.microsoft.com/office/drawing/2014/main" id="{283E3817-849C-545A-243C-3A460940A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" y="25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5" name="Oval 46">
                <a:extLst>
                  <a:ext uri="{FF2B5EF4-FFF2-40B4-BE49-F238E27FC236}">
                    <a16:creationId xmlns:a16="http://schemas.microsoft.com/office/drawing/2014/main" id="{F36D7DB6-6685-B11F-1439-62BD59960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8" y="265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6" name="Oval 47">
                <a:extLst>
                  <a:ext uri="{FF2B5EF4-FFF2-40B4-BE49-F238E27FC236}">
                    <a16:creationId xmlns:a16="http://schemas.microsoft.com/office/drawing/2014/main" id="{FB94EF86-C93C-484D-600E-1A183DB43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" y="286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7" name="Oval 48">
                <a:extLst>
                  <a:ext uri="{FF2B5EF4-FFF2-40B4-BE49-F238E27FC236}">
                    <a16:creationId xmlns:a16="http://schemas.microsoft.com/office/drawing/2014/main" id="{258ACC03-670F-DEE9-FF41-57F154D53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4" y="29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8" name="Oval 49">
                <a:extLst>
                  <a:ext uri="{FF2B5EF4-FFF2-40B4-BE49-F238E27FC236}">
                    <a16:creationId xmlns:a16="http://schemas.microsoft.com/office/drawing/2014/main" id="{B8912B70-FB43-822B-F2D4-36829FE48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" y="307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59" name="Oval 50">
                <a:extLst>
                  <a:ext uri="{FF2B5EF4-FFF2-40B4-BE49-F238E27FC236}">
                    <a16:creationId xmlns:a16="http://schemas.microsoft.com/office/drawing/2014/main" id="{AC43D660-C96D-F29D-1ED8-B4BFFDB9F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3" y="330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60" name="Oval 51">
                <a:extLst>
                  <a:ext uri="{FF2B5EF4-FFF2-40B4-BE49-F238E27FC236}">
                    <a16:creationId xmlns:a16="http://schemas.microsoft.com/office/drawing/2014/main" id="{67FFCE01-8D9E-C432-0EDE-2065A91BE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35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61" name="Oval 56">
                <a:extLst>
                  <a:ext uri="{FF2B5EF4-FFF2-40B4-BE49-F238E27FC236}">
                    <a16:creationId xmlns:a16="http://schemas.microsoft.com/office/drawing/2014/main" id="{A17B2CA2-E0FD-2A66-5DC4-CC65C9C6F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307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62" name="Oval 57">
                <a:extLst>
                  <a:ext uri="{FF2B5EF4-FFF2-40B4-BE49-F238E27FC236}">
                    <a16:creationId xmlns:a16="http://schemas.microsoft.com/office/drawing/2014/main" id="{1231C563-BBE2-73C9-2E07-56E254721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8" y="24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63" name="Oval 58">
                <a:extLst>
                  <a:ext uri="{FF2B5EF4-FFF2-40B4-BE49-F238E27FC236}">
                    <a16:creationId xmlns:a16="http://schemas.microsoft.com/office/drawing/2014/main" id="{7E5E9233-8278-913A-59BF-EA65D3209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" y="264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64" name="Oval 59">
                <a:extLst>
                  <a:ext uri="{FF2B5EF4-FFF2-40B4-BE49-F238E27FC236}">
                    <a16:creationId xmlns:a16="http://schemas.microsoft.com/office/drawing/2014/main" id="{8285D492-4D1A-96F4-D89E-5EA88BD1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00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037" name="灯片编号占位符 51">
            <a:extLst>
              <a:ext uri="{FF2B5EF4-FFF2-40B4-BE49-F238E27FC236}">
                <a16:creationId xmlns:a16="http://schemas.microsoft.com/office/drawing/2014/main" id="{6E20BA69-77CE-1EE5-35A3-A3DE8E16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71D62A-F5E2-4363-8066-DBECDA2F9851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8" name="文本框 3">
            <a:extLst>
              <a:ext uri="{FF2B5EF4-FFF2-40B4-BE49-F238E27FC236}">
                <a16:creationId xmlns:a16="http://schemas.microsoft.com/office/drawing/2014/main" id="{06B0C5CA-6B07-80E1-2786-E0F9D74F8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2690813"/>
            <a:ext cx="3852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每个原子有四个最近邻原子，正好在一个正四面体的顶角位置</a:t>
            </a:r>
          </a:p>
        </p:txBody>
      </p:sp>
      <p:pic>
        <p:nvPicPr>
          <p:cNvPr id="44039" name="Picture 4" descr="image004">
            <a:extLst>
              <a:ext uri="{FF2B5EF4-FFF2-40B4-BE49-F238E27FC236}">
                <a16:creationId xmlns:a16="http://schemas.microsoft.com/office/drawing/2014/main" id="{5B225C0B-18E2-C14B-EDC8-542F4170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2403" r="4347" b="29755"/>
          <a:stretch>
            <a:fillRect/>
          </a:stretch>
        </p:blipFill>
        <p:spPr bwMode="auto">
          <a:xfrm>
            <a:off x="5435600" y="4652963"/>
            <a:ext cx="1173163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32">
            <a:extLst>
              <a:ext uri="{FF2B5EF4-FFF2-40B4-BE49-F238E27FC236}">
                <a16:creationId xmlns:a16="http://schemas.microsoft.com/office/drawing/2014/main" id="{6067A5F0-266E-29C1-F72C-58C2270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23759" r="15108" b="6795"/>
          <a:stretch>
            <a:fillRect/>
          </a:stretch>
        </p:blipFill>
        <p:spPr bwMode="auto">
          <a:xfrm>
            <a:off x="2832100" y="3459163"/>
            <a:ext cx="2387600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图片 3">
            <a:extLst>
              <a:ext uri="{FF2B5EF4-FFF2-40B4-BE49-F238E27FC236}">
                <a16:creationId xmlns:a16="http://schemas.microsoft.com/office/drawing/2014/main" id="{38687BA0-6020-2605-E809-8A1CAD53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8" y="3692525"/>
            <a:ext cx="2386012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27">
            <a:extLst>
              <a:ext uri="{FF2B5EF4-FFF2-40B4-BE49-F238E27FC236}">
                <a16:creationId xmlns:a16="http://schemas.microsoft.com/office/drawing/2014/main" id="{1AE886AD-A02A-93CD-437F-42A2F5EA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-171450"/>
            <a:ext cx="8229600" cy="1143000"/>
          </a:xfrm>
        </p:spPr>
        <p:txBody>
          <a:bodyPr/>
          <a:lstStyle/>
          <a:p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闪锌矿结构（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Zincblende</a:t>
            </a: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45059" name="灯片编号占位符 3">
            <a:extLst>
              <a:ext uri="{FF2B5EF4-FFF2-40B4-BE49-F238E27FC236}">
                <a16:creationId xmlns:a16="http://schemas.microsoft.com/office/drawing/2014/main" id="{1C738F24-0995-5D79-1CCD-664C3124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CBC3C8-7D2A-4FD2-A2AF-4EF6DE54EE56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60" name="Rectangle 7">
            <a:extLst>
              <a:ext uri="{FF2B5EF4-FFF2-40B4-BE49-F238E27FC236}">
                <a16:creationId xmlns:a16="http://schemas.microsoft.com/office/drawing/2014/main" id="{54879E92-3F19-8570-0C8B-30157425C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130300"/>
            <a:ext cx="3324225" cy="298291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CC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5061" name="Text Box 11">
            <a:extLst>
              <a:ext uri="{FF2B5EF4-FFF2-40B4-BE49-F238E27FC236}">
                <a16:creationId xmlns:a16="http://schemas.microsoft.com/office/drawing/2014/main" id="{C88FDA21-C57E-EB2F-E62B-9F676C0BB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488" y="4140200"/>
            <a:ext cx="3287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III-V,II-Vi</a:t>
            </a:r>
            <a:r>
              <a:rPr kumimoji="1" lang="zh-CN" altLang="en-US" sz="1800" b="1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族化合物的晶体构造</a:t>
            </a:r>
          </a:p>
        </p:txBody>
      </p:sp>
      <p:sp>
        <p:nvSpPr>
          <p:cNvPr id="45062" name="Text Box 13">
            <a:extLst>
              <a:ext uri="{FF2B5EF4-FFF2-40B4-BE49-F238E27FC236}">
                <a16:creationId xmlns:a16="http://schemas.microsoft.com/office/drawing/2014/main" id="{687ECE07-54F0-5709-3762-87D2FA0B2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836613"/>
            <a:ext cx="1531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 b="1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闪锌矿结构</a:t>
            </a:r>
            <a:r>
              <a:rPr kumimoji="1" lang="zh-CN" altLang="en-US" sz="18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grpSp>
        <p:nvGrpSpPr>
          <p:cNvPr id="45063" name="Group 35">
            <a:extLst>
              <a:ext uri="{FF2B5EF4-FFF2-40B4-BE49-F238E27FC236}">
                <a16:creationId xmlns:a16="http://schemas.microsoft.com/office/drawing/2014/main" id="{B5D79E91-D90F-782B-CEF8-6123B191F96A}"/>
              </a:ext>
            </a:extLst>
          </p:cNvPr>
          <p:cNvGrpSpPr>
            <a:grpSpLocks/>
          </p:cNvGrpSpPr>
          <p:nvPr/>
        </p:nvGrpSpPr>
        <p:grpSpPr bwMode="auto">
          <a:xfrm>
            <a:off x="5183188" y="1270000"/>
            <a:ext cx="2962275" cy="2697163"/>
            <a:chOff x="833" y="1979"/>
            <a:chExt cx="1866" cy="1699"/>
          </a:xfrm>
        </p:grpSpPr>
        <p:graphicFrame>
          <p:nvGraphicFramePr>
            <p:cNvPr id="45095" name="Object 9">
              <a:extLst>
                <a:ext uri="{FF2B5EF4-FFF2-40B4-BE49-F238E27FC236}">
                  <a16:creationId xmlns:a16="http://schemas.microsoft.com/office/drawing/2014/main" id="{82C950C4-A2EC-6D2D-51D1-8E01688E36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3" y="1979"/>
            <a:ext cx="1866" cy="1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2" imgW="3362794" imgH="3191320" progId="MSPhotoEd.3">
                    <p:embed/>
                  </p:oleObj>
                </mc:Choice>
                <mc:Fallback>
                  <p:oleObj name="Photo Editor Photo" r:id="rId2" imgW="3362794" imgH="3191320" progId="MSPhotoEd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" y="1979"/>
                          <a:ext cx="1866" cy="1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96" name="Oval 17">
              <a:extLst>
                <a:ext uri="{FF2B5EF4-FFF2-40B4-BE49-F238E27FC236}">
                  <a16:creationId xmlns:a16="http://schemas.microsoft.com/office/drawing/2014/main" id="{72D26688-DD2A-C4F0-FF93-A7FB79A2E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341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97" name="Oval 18">
              <a:extLst>
                <a:ext uri="{FF2B5EF4-FFF2-40B4-BE49-F238E27FC236}">
                  <a16:creationId xmlns:a16="http://schemas.microsoft.com/office/drawing/2014/main" id="{8854BD61-88FC-D0D7-D0EA-20799E9D4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702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98" name="Oval 19">
              <a:extLst>
                <a:ext uri="{FF2B5EF4-FFF2-40B4-BE49-F238E27FC236}">
                  <a16:creationId xmlns:a16="http://schemas.microsoft.com/office/drawing/2014/main" id="{CE65D3B8-4B9B-5AD0-E5CB-D91D863D9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" y="3346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99" name="Oval 20">
              <a:extLst>
                <a:ext uri="{FF2B5EF4-FFF2-40B4-BE49-F238E27FC236}">
                  <a16:creationId xmlns:a16="http://schemas.microsoft.com/office/drawing/2014/main" id="{B2FAFD37-CB73-4B36-9E78-5FE2782D0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2063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0" name="Oval 21">
              <a:extLst>
                <a:ext uri="{FF2B5EF4-FFF2-40B4-BE49-F238E27FC236}">
                  <a16:creationId xmlns:a16="http://schemas.microsoft.com/office/drawing/2014/main" id="{048B0E94-751A-E9D4-1EDC-2B29667D7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211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1" name="Oval 22">
              <a:extLst>
                <a:ext uri="{FF2B5EF4-FFF2-40B4-BE49-F238E27FC236}">
                  <a16:creationId xmlns:a16="http://schemas.microsoft.com/office/drawing/2014/main" id="{2D9B16E6-EC1A-D205-210B-CFC854B54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249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2" name="Oval 23">
              <a:extLst>
                <a:ext uri="{FF2B5EF4-FFF2-40B4-BE49-F238E27FC236}">
                  <a16:creationId xmlns:a16="http://schemas.microsoft.com/office/drawing/2014/main" id="{BF6D8BA3-76F2-B97B-7C7E-7A7E532B7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2297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3" name="Oval 24">
              <a:extLst>
                <a:ext uri="{FF2B5EF4-FFF2-40B4-BE49-F238E27FC236}">
                  <a16:creationId xmlns:a16="http://schemas.microsoft.com/office/drawing/2014/main" id="{EEB60BF0-B301-AA30-0517-2276460F2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502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4" name="Oval 25">
              <a:extLst>
                <a:ext uri="{FF2B5EF4-FFF2-40B4-BE49-F238E27FC236}">
                  <a16:creationId xmlns:a16="http://schemas.microsoft.com/office/drawing/2014/main" id="{9873DEAB-CCCE-05CC-A009-F6549E553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" y="2656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5" name="Oval 26">
              <a:extLst>
                <a:ext uri="{FF2B5EF4-FFF2-40B4-BE49-F238E27FC236}">
                  <a16:creationId xmlns:a16="http://schemas.microsoft.com/office/drawing/2014/main" id="{28624600-DA6A-47EB-9E10-B1C189FA3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868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6" name="Oval 27">
              <a:extLst>
                <a:ext uri="{FF2B5EF4-FFF2-40B4-BE49-F238E27FC236}">
                  <a16:creationId xmlns:a16="http://schemas.microsoft.com/office/drawing/2014/main" id="{BDAC7230-9CCA-2D54-2465-A76A0734D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926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7" name="Oval 28">
              <a:extLst>
                <a:ext uri="{FF2B5EF4-FFF2-40B4-BE49-F238E27FC236}">
                  <a16:creationId xmlns:a16="http://schemas.microsoft.com/office/drawing/2014/main" id="{823BA550-2DD6-C263-14E1-8A9E5986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74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8" name="Oval 29">
              <a:extLst>
                <a:ext uri="{FF2B5EF4-FFF2-40B4-BE49-F238E27FC236}">
                  <a16:creationId xmlns:a16="http://schemas.microsoft.com/office/drawing/2014/main" id="{E796F133-9D8C-91D7-6274-F1BF43808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3301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09" name="Oval 30">
              <a:extLst>
                <a:ext uri="{FF2B5EF4-FFF2-40B4-BE49-F238E27FC236}">
                  <a16:creationId xmlns:a16="http://schemas.microsoft.com/office/drawing/2014/main" id="{5C3B967F-77C1-8C9E-4F24-2BE70E67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3534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10" name="Oval 31">
              <a:extLst>
                <a:ext uri="{FF2B5EF4-FFF2-40B4-BE49-F238E27FC236}">
                  <a16:creationId xmlns:a16="http://schemas.microsoft.com/office/drawing/2014/main" id="{65BDB02D-8570-0239-2EA9-6C4D8CDAF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004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11" name="Oval 32">
              <a:extLst>
                <a:ext uri="{FF2B5EF4-FFF2-40B4-BE49-F238E27FC236}">
                  <a16:creationId xmlns:a16="http://schemas.microsoft.com/office/drawing/2014/main" id="{F7170571-9ACC-EBD3-3B11-7126D6D52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2644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12" name="Oval 33">
              <a:extLst>
                <a:ext uri="{FF2B5EF4-FFF2-40B4-BE49-F238E27FC236}">
                  <a16:creationId xmlns:a16="http://schemas.microsoft.com/office/drawing/2014/main" id="{50F6E90E-D26B-64D1-1C7F-36061F864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2420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113" name="Oval 34">
              <a:extLst>
                <a:ext uri="{FF2B5EF4-FFF2-40B4-BE49-F238E27FC236}">
                  <a16:creationId xmlns:a16="http://schemas.microsoft.com/office/drawing/2014/main" id="{1BF659EE-9A57-74CF-CC95-6E6A05054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3077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064" name="Group 61">
            <a:extLst>
              <a:ext uri="{FF2B5EF4-FFF2-40B4-BE49-F238E27FC236}">
                <a16:creationId xmlns:a16="http://schemas.microsoft.com/office/drawing/2014/main" id="{4FE4B176-D3E0-A828-3050-E4A43582DEB2}"/>
              </a:ext>
            </a:extLst>
          </p:cNvPr>
          <p:cNvGrpSpPr>
            <a:grpSpLocks/>
          </p:cNvGrpSpPr>
          <p:nvPr/>
        </p:nvGrpSpPr>
        <p:grpSpPr bwMode="auto">
          <a:xfrm>
            <a:off x="828675" y="850900"/>
            <a:ext cx="3322638" cy="3657600"/>
            <a:chOff x="2905" y="1706"/>
            <a:chExt cx="2093" cy="2304"/>
          </a:xfrm>
        </p:grpSpPr>
        <p:sp>
          <p:nvSpPr>
            <p:cNvPr id="45072" name="Rectangle 6">
              <a:extLst>
                <a:ext uri="{FF2B5EF4-FFF2-40B4-BE49-F238E27FC236}">
                  <a16:creationId xmlns:a16="http://schemas.microsoft.com/office/drawing/2014/main" id="{A37E5B7F-B2DC-275B-3E99-4F0634D3A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891"/>
              <a:ext cx="2093" cy="18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073" name="Text Box 10">
              <a:extLst>
                <a:ext uri="{FF2B5EF4-FFF2-40B4-BE49-F238E27FC236}">
                  <a16:creationId xmlns:a16="http://schemas.microsoft.com/office/drawing/2014/main" id="{43483D1F-36A5-B7A4-3494-63A115F86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" y="3777"/>
              <a:ext cx="12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1">
                  <a:solidFill>
                    <a:srgbClr val="00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Si, Ge</a:t>
              </a:r>
              <a:r>
                <a:rPr kumimoji="1" lang="zh-CN" altLang="en-US" sz="1800" b="1">
                  <a:solidFill>
                    <a:srgbClr val="00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的晶体构造</a:t>
              </a:r>
            </a:p>
          </p:txBody>
        </p:sp>
        <p:sp>
          <p:nvSpPr>
            <p:cNvPr id="45074" name="Text Box 12">
              <a:extLst>
                <a:ext uri="{FF2B5EF4-FFF2-40B4-BE49-F238E27FC236}">
                  <a16:creationId xmlns:a16="http://schemas.microsoft.com/office/drawing/2014/main" id="{C6BBD46A-BABE-3117-E44B-F9D2050A3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7" y="1706"/>
              <a:ext cx="9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 b="1">
                  <a:solidFill>
                    <a:srgbClr val="00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金刚石结构</a:t>
              </a:r>
              <a:r>
                <a:rPr kumimoji="1" lang="zh-CN" altLang="en-US" sz="1800" b="1">
                  <a:solidFill>
                    <a:srgbClr val="800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grpSp>
          <p:nvGrpSpPr>
            <p:cNvPr id="45075" name="Group 60">
              <a:extLst>
                <a:ext uri="{FF2B5EF4-FFF2-40B4-BE49-F238E27FC236}">
                  <a16:creationId xmlns:a16="http://schemas.microsoft.com/office/drawing/2014/main" id="{7237DC57-B2A6-1383-7277-2056ABB4B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6" y="1979"/>
              <a:ext cx="1866" cy="1699"/>
              <a:chOff x="3016" y="1979"/>
              <a:chExt cx="1866" cy="1699"/>
            </a:xfrm>
          </p:grpSpPr>
          <p:graphicFrame>
            <p:nvGraphicFramePr>
              <p:cNvPr id="45076" name="Object 37">
                <a:extLst>
                  <a:ext uri="{FF2B5EF4-FFF2-40B4-BE49-F238E27FC236}">
                    <a16:creationId xmlns:a16="http://schemas.microsoft.com/office/drawing/2014/main" id="{26DA8C10-80AB-7690-1FBD-6BA015C8C0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16" y="1979"/>
              <a:ext cx="1866" cy="16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4" imgW="3362794" imgH="3191320" progId="MSPhotoEd.3">
                      <p:embed/>
                    </p:oleObj>
                  </mc:Choice>
                  <mc:Fallback>
                    <p:oleObj name="Photo Editor Photo" r:id="rId4" imgW="3362794" imgH="3191320" progId="MSPhotoEd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6" y="1979"/>
                            <a:ext cx="1866" cy="16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077" name="Oval 38">
                <a:extLst>
                  <a:ext uri="{FF2B5EF4-FFF2-40B4-BE49-F238E27FC236}">
                    <a16:creationId xmlns:a16="http://schemas.microsoft.com/office/drawing/2014/main" id="{C01BA32B-820D-F9AC-D1E3-D2AB967A0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4" y="234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78" name="Oval 39">
                <a:extLst>
                  <a:ext uri="{FF2B5EF4-FFF2-40B4-BE49-F238E27FC236}">
                    <a16:creationId xmlns:a16="http://schemas.microsoft.com/office/drawing/2014/main" id="{0BECFE33-27C7-53CF-7F0A-6A0965014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8" y="27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79" name="Oval 40">
                <a:extLst>
                  <a:ext uri="{FF2B5EF4-FFF2-40B4-BE49-F238E27FC236}">
                    <a16:creationId xmlns:a16="http://schemas.microsoft.com/office/drawing/2014/main" id="{23D97A94-E76D-2AB5-DD70-03B6A8743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334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0" name="Oval 41">
                <a:extLst>
                  <a:ext uri="{FF2B5EF4-FFF2-40B4-BE49-F238E27FC236}">
                    <a16:creationId xmlns:a16="http://schemas.microsoft.com/office/drawing/2014/main" id="{B4E3BBD7-DD31-04D4-15CE-63A9AB4EB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" y="206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1" name="Oval 42">
                <a:extLst>
                  <a:ext uri="{FF2B5EF4-FFF2-40B4-BE49-F238E27FC236}">
                    <a16:creationId xmlns:a16="http://schemas.microsoft.com/office/drawing/2014/main" id="{1A166FA1-FC47-5DEF-FB7A-82CB52FD0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221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2" name="Oval 43">
                <a:extLst>
                  <a:ext uri="{FF2B5EF4-FFF2-40B4-BE49-F238E27FC236}">
                    <a16:creationId xmlns:a16="http://schemas.microsoft.com/office/drawing/2014/main" id="{2A90674F-4458-0858-D06F-311D0165D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7" y="32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3" name="Oval 44">
                <a:extLst>
                  <a:ext uri="{FF2B5EF4-FFF2-40B4-BE49-F238E27FC236}">
                    <a16:creationId xmlns:a16="http://schemas.microsoft.com/office/drawing/2014/main" id="{F166B966-6154-C836-6F00-27A826009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3" y="229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4" name="Oval 45">
                <a:extLst>
                  <a:ext uri="{FF2B5EF4-FFF2-40B4-BE49-F238E27FC236}">
                    <a16:creationId xmlns:a16="http://schemas.microsoft.com/office/drawing/2014/main" id="{0D24BBAF-6F5B-8320-E69C-BD735C1F8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" y="25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5" name="Oval 46">
                <a:extLst>
                  <a:ext uri="{FF2B5EF4-FFF2-40B4-BE49-F238E27FC236}">
                    <a16:creationId xmlns:a16="http://schemas.microsoft.com/office/drawing/2014/main" id="{C4ECF038-8825-43E2-3C55-19A0210BD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8" y="265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6" name="Oval 47">
                <a:extLst>
                  <a:ext uri="{FF2B5EF4-FFF2-40B4-BE49-F238E27FC236}">
                    <a16:creationId xmlns:a16="http://schemas.microsoft.com/office/drawing/2014/main" id="{8D9A943E-D5A2-591F-A738-2F8874161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" y="286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7" name="Oval 48">
                <a:extLst>
                  <a:ext uri="{FF2B5EF4-FFF2-40B4-BE49-F238E27FC236}">
                    <a16:creationId xmlns:a16="http://schemas.microsoft.com/office/drawing/2014/main" id="{3385534F-BC00-6014-17A8-C106D1589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4" y="29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8" name="Oval 49">
                <a:extLst>
                  <a:ext uri="{FF2B5EF4-FFF2-40B4-BE49-F238E27FC236}">
                    <a16:creationId xmlns:a16="http://schemas.microsoft.com/office/drawing/2014/main" id="{3413C46C-78BB-AF6B-DD02-F819C5B7D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" y="307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89" name="Oval 50">
                <a:extLst>
                  <a:ext uri="{FF2B5EF4-FFF2-40B4-BE49-F238E27FC236}">
                    <a16:creationId xmlns:a16="http://schemas.microsoft.com/office/drawing/2014/main" id="{07777C3F-688C-D6AB-99A8-A3FF06AC3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3" y="330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90" name="Oval 51">
                <a:extLst>
                  <a:ext uri="{FF2B5EF4-FFF2-40B4-BE49-F238E27FC236}">
                    <a16:creationId xmlns:a16="http://schemas.microsoft.com/office/drawing/2014/main" id="{A674BE91-C185-ECB8-2AF4-0C391536E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35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91" name="Oval 56">
                <a:extLst>
                  <a:ext uri="{FF2B5EF4-FFF2-40B4-BE49-F238E27FC236}">
                    <a16:creationId xmlns:a16="http://schemas.microsoft.com/office/drawing/2014/main" id="{54DF9D1E-A789-7FC2-791B-B58A8C4F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307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92" name="Oval 57">
                <a:extLst>
                  <a:ext uri="{FF2B5EF4-FFF2-40B4-BE49-F238E27FC236}">
                    <a16:creationId xmlns:a16="http://schemas.microsoft.com/office/drawing/2014/main" id="{6C47CF65-6B0B-C3E1-1137-EF180567F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8" y="24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93" name="Oval 58">
                <a:extLst>
                  <a:ext uri="{FF2B5EF4-FFF2-40B4-BE49-F238E27FC236}">
                    <a16:creationId xmlns:a16="http://schemas.microsoft.com/office/drawing/2014/main" id="{F1A5F1EB-E77A-135E-14B3-A78D5D288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" y="264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94" name="Oval 59">
                <a:extLst>
                  <a:ext uri="{FF2B5EF4-FFF2-40B4-BE49-F238E27FC236}">
                    <a16:creationId xmlns:a16="http://schemas.microsoft.com/office/drawing/2014/main" id="{9CBD599F-EB70-D105-BB5E-5D9A5AE9C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300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5065" name="Group 8">
            <a:extLst>
              <a:ext uri="{FF2B5EF4-FFF2-40B4-BE49-F238E27FC236}">
                <a16:creationId xmlns:a16="http://schemas.microsoft.com/office/drawing/2014/main" id="{C607CBD9-EA3B-ABD4-E0A1-01E2C742D531}"/>
              </a:ext>
            </a:extLst>
          </p:cNvPr>
          <p:cNvGrpSpPr>
            <a:grpSpLocks/>
          </p:cNvGrpSpPr>
          <p:nvPr/>
        </p:nvGrpSpPr>
        <p:grpSpPr bwMode="auto">
          <a:xfrm>
            <a:off x="4645025" y="4606925"/>
            <a:ext cx="2449513" cy="2211388"/>
            <a:chOff x="3470" y="2523"/>
            <a:chExt cx="1543" cy="1393"/>
          </a:xfrm>
        </p:grpSpPr>
        <p:pic>
          <p:nvPicPr>
            <p:cNvPr id="45070" name="Picture 5" descr="image004">
              <a:extLst>
                <a:ext uri="{FF2B5EF4-FFF2-40B4-BE49-F238E27FC236}">
                  <a16:creationId xmlns:a16="http://schemas.microsoft.com/office/drawing/2014/main" id="{163B999C-7A82-3215-55C5-A9BFF6516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" t="2403" r="4347" b="29755"/>
            <a:stretch>
              <a:fillRect/>
            </a:stretch>
          </p:blipFill>
          <p:spPr bwMode="auto">
            <a:xfrm>
              <a:off x="3470" y="2523"/>
              <a:ext cx="1543" cy="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1" name="Oval 7">
              <a:extLst>
                <a:ext uri="{FF2B5EF4-FFF2-40B4-BE49-F238E27FC236}">
                  <a16:creationId xmlns:a16="http://schemas.microsoft.com/office/drawing/2014/main" id="{228D9FC0-2079-93D4-78C0-50C96C063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3067"/>
              <a:ext cx="227" cy="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45066" name="Oval 12">
            <a:extLst>
              <a:ext uri="{FF2B5EF4-FFF2-40B4-BE49-F238E27FC236}">
                <a16:creationId xmlns:a16="http://schemas.microsoft.com/office/drawing/2014/main" id="{050E1628-AFC3-40AC-E918-B728E0CF9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213" y="5457825"/>
            <a:ext cx="360362" cy="3587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5067" name="文本框 10">
            <a:extLst>
              <a:ext uri="{FF2B5EF4-FFF2-40B4-BE49-F238E27FC236}">
                <a16:creationId xmlns:a16="http://schemas.microsoft.com/office/drawing/2014/main" id="{89C13FF9-1C7B-E9F0-CDF7-87B490F9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763" y="4832350"/>
            <a:ext cx="27447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原子在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原子构成的四面体的中心上</a:t>
            </a:r>
          </a:p>
        </p:txBody>
      </p:sp>
      <p:pic>
        <p:nvPicPr>
          <p:cNvPr id="45068" name="Picture 4" descr="image004">
            <a:extLst>
              <a:ext uri="{FF2B5EF4-FFF2-40B4-BE49-F238E27FC236}">
                <a16:creationId xmlns:a16="http://schemas.microsoft.com/office/drawing/2014/main" id="{A27FD009-671D-2CC8-3F40-DFCFE5E5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2403" r="4347" b="29755"/>
          <a:stretch>
            <a:fillRect/>
          </a:stretch>
        </p:blipFill>
        <p:spPr bwMode="auto">
          <a:xfrm>
            <a:off x="112713" y="4591050"/>
            <a:ext cx="2449512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9" name="文本框 13">
            <a:extLst>
              <a:ext uri="{FF2B5EF4-FFF2-40B4-BE49-F238E27FC236}">
                <a16:creationId xmlns:a16="http://schemas.microsoft.com/office/drawing/2014/main" id="{17559FEC-8C27-8C91-19E0-579BB30A5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849813"/>
            <a:ext cx="26654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中心原子在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个原子构成的四面体的中心上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1EC9D5D4-5E8F-E5A8-B1CD-D416C17C201C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692150" y="115888"/>
            <a:ext cx="7742238" cy="1527175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密堆排列结构 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(close-packed)</a:t>
            </a:r>
          </a:p>
        </p:txBody>
      </p:sp>
      <p:sp>
        <p:nvSpPr>
          <p:cNvPr id="386053" name="Rectangle 5">
            <a:extLst>
              <a:ext uri="{FF2B5EF4-FFF2-40B4-BE49-F238E27FC236}">
                <a16:creationId xmlns:a16="http://schemas.microsoft.com/office/drawing/2014/main" id="{E3375D03-B511-9ED0-1025-95B05F906261}"/>
              </a:ext>
            </a:extLst>
          </p:cNvPr>
          <p:cNvSpPr>
            <a:spLocks noGrp="1" noRot="1"/>
          </p:cNvSpPr>
          <p:nvPr>
            <p:ph type="body" sz="half" idx="4294967295"/>
          </p:nvPr>
        </p:nvSpPr>
        <p:spPr>
          <a:xfrm>
            <a:off x="4284663" y="5013325"/>
            <a:ext cx="4038600" cy="1368425"/>
          </a:xfrm>
          <a:solidFill>
            <a:srgbClr val="FFFFFF"/>
          </a:solidFill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再上一层的选择是关键</a:t>
            </a:r>
          </a:p>
          <a:p>
            <a:pPr lvl="2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ABC  ABC  ABC</a:t>
            </a:r>
          </a:p>
          <a:p>
            <a:pPr lvl="2"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  AB  AB  AB</a:t>
            </a:r>
          </a:p>
        </p:txBody>
      </p:sp>
      <p:grpSp>
        <p:nvGrpSpPr>
          <p:cNvPr id="46084" name="Group 35">
            <a:extLst>
              <a:ext uri="{FF2B5EF4-FFF2-40B4-BE49-F238E27FC236}">
                <a16:creationId xmlns:a16="http://schemas.microsoft.com/office/drawing/2014/main" id="{D5FCB236-1CB4-3097-CDAB-A735A348B727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1557338"/>
            <a:ext cx="7415213" cy="1322387"/>
            <a:chOff x="851" y="1014"/>
            <a:chExt cx="4671" cy="833"/>
          </a:xfrm>
        </p:grpSpPr>
        <p:pic>
          <p:nvPicPr>
            <p:cNvPr id="46120" name="Picture 3" descr="Interactive graphic of HCP">
              <a:extLst>
                <a:ext uri="{FF2B5EF4-FFF2-40B4-BE49-F238E27FC236}">
                  <a16:creationId xmlns:a16="http://schemas.microsoft.com/office/drawing/2014/main" id="{C61D9ADB-02E9-3206-7485-FA142CC1E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" y="1014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21" name="Text Box 27">
              <a:extLst>
                <a:ext uri="{FF2B5EF4-FFF2-40B4-BE49-F238E27FC236}">
                  <a16:creationId xmlns:a16="http://schemas.microsoft.com/office/drawing/2014/main" id="{45E4826A-3696-1095-B26C-EABC11868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7" y="1026"/>
              <a:ext cx="258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密堆面</a:t>
              </a:r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最紧排列</a:t>
              </a:r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 </a:t>
              </a:r>
              <a:r>
                <a:rPr lang="zh-CN" altLang="en-US" sz="2400" b="1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原子周围有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个原子</a:t>
              </a:r>
            </a:p>
          </p:txBody>
        </p:sp>
        <p:sp>
          <p:nvSpPr>
            <p:cNvPr id="46122" name="Text Box 29">
              <a:extLst>
                <a:ext uri="{FF2B5EF4-FFF2-40B4-BE49-F238E27FC236}">
                  <a16:creationId xmlns:a16="http://schemas.microsoft.com/office/drawing/2014/main" id="{5280029B-8FC8-B7BA-A949-2F6322AB0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344"/>
              <a:ext cx="37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1800" b="1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46123" name="Rectangle 7">
              <a:extLst>
                <a:ext uri="{FF2B5EF4-FFF2-40B4-BE49-F238E27FC236}">
                  <a16:creationId xmlns:a16="http://schemas.microsoft.com/office/drawing/2014/main" id="{C27962C9-435A-F9DC-204E-0FB6CCC92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569"/>
              <a:ext cx="12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原子球的密堆面 </a:t>
              </a:r>
            </a:p>
          </p:txBody>
        </p:sp>
      </p:grpSp>
      <p:grpSp>
        <p:nvGrpSpPr>
          <p:cNvPr id="3" name="Group 61">
            <a:extLst>
              <a:ext uri="{FF2B5EF4-FFF2-40B4-BE49-F238E27FC236}">
                <a16:creationId xmlns:a16="http://schemas.microsoft.com/office/drawing/2014/main" id="{004A3236-932F-5B85-D071-4163625354E1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797425"/>
            <a:ext cx="3251200" cy="1322388"/>
            <a:chOff x="295" y="3022"/>
            <a:chExt cx="2048" cy="833"/>
          </a:xfrm>
        </p:grpSpPr>
        <p:pic>
          <p:nvPicPr>
            <p:cNvPr id="46116" name="Picture 8" descr="Interactive graphic of FCC">
              <a:extLst>
                <a:ext uri="{FF2B5EF4-FFF2-40B4-BE49-F238E27FC236}">
                  <a16:creationId xmlns:a16="http://schemas.microsoft.com/office/drawing/2014/main" id="{6E71AB3C-9B32-46A4-2801-76B47C823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3022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7" name="Picture 9" descr="Interactive graphic of HCP">
              <a:extLst>
                <a:ext uri="{FF2B5EF4-FFF2-40B4-BE49-F238E27FC236}">
                  <a16:creationId xmlns:a16="http://schemas.microsoft.com/office/drawing/2014/main" id="{BAEBB8CA-250C-CF0D-6613-5600C3278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3022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18" name="Text Box 37">
              <a:extLst>
                <a:ext uri="{FF2B5EF4-FFF2-40B4-BE49-F238E27FC236}">
                  <a16:creationId xmlns:a16="http://schemas.microsoft.com/office/drawing/2014/main" id="{6CB7DECA-7E11-98F9-B02B-BDDB85FC2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" y="3599"/>
              <a:ext cx="4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ABC</a:t>
              </a: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119" name="Text Box 38">
              <a:extLst>
                <a:ext uri="{FF2B5EF4-FFF2-40B4-BE49-F238E27FC236}">
                  <a16:creationId xmlns:a16="http://schemas.microsoft.com/office/drawing/2014/main" id="{9376CF31-8D46-34AA-49FE-B33A7712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611"/>
              <a:ext cx="31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AB</a:t>
              </a: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51">
            <a:extLst>
              <a:ext uri="{FF2B5EF4-FFF2-40B4-BE49-F238E27FC236}">
                <a16:creationId xmlns:a16="http://schemas.microsoft.com/office/drawing/2014/main" id="{773C4069-B2D8-1A79-9C99-85D07B9C38F2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736850"/>
            <a:ext cx="8585200" cy="2060575"/>
            <a:chOff x="295" y="1724"/>
            <a:chExt cx="5408" cy="1298"/>
          </a:xfrm>
        </p:grpSpPr>
        <p:pic>
          <p:nvPicPr>
            <p:cNvPr id="46099" name="Picture 2" descr="Interactive graphic of HCP">
              <a:extLst>
                <a:ext uri="{FF2B5EF4-FFF2-40B4-BE49-F238E27FC236}">
                  <a16:creationId xmlns:a16="http://schemas.microsoft.com/office/drawing/2014/main" id="{A011AFC5-5E35-9ADC-4C35-87B2187B3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933"/>
              <a:ext cx="952" cy="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00" name="Text Box 30">
              <a:extLst>
                <a:ext uri="{FF2B5EF4-FFF2-40B4-BE49-F238E27FC236}">
                  <a16:creationId xmlns:a16="http://schemas.microsoft.com/office/drawing/2014/main" id="{7C326FE5-6533-D308-2972-2F3344530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1994"/>
              <a:ext cx="2939" cy="1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之上的密排原子放在</a:t>
              </a: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层原子的空隙</a:t>
              </a:r>
            </a:p>
            <a:p>
              <a:pPr lvl="1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可以选择</a:t>
              </a: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位，或</a:t>
              </a: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位</a:t>
              </a:r>
            </a:p>
            <a:p>
              <a:pPr lvl="2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位对应倒三角</a:t>
              </a:r>
            </a:p>
            <a:p>
              <a:pPr lvl="2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位对应正三角</a:t>
              </a:r>
            </a:p>
            <a:p>
              <a:pPr lvl="2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此处尚无本质差别</a:t>
              </a:r>
            </a:p>
          </p:txBody>
        </p:sp>
        <p:sp>
          <p:nvSpPr>
            <p:cNvPr id="46101" name="Text Box 31">
              <a:extLst>
                <a:ext uri="{FF2B5EF4-FFF2-40B4-BE49-F238E27FC236}">
                  <a16:creationId xmlns:a16="http://schemas.microsoft.com/office/drawing/2014/main" id="{9B778600-7BFC-1E40-C555-8BF1CB3F8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724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密堆排列方式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</a:p>
          </p:txBody>
        </p:sp>
        <p:sp>
          <p:nvSpPr>
            <p:cNvPr id="46102" name="Text Box 33">
              <a:extLst>
                <a:ext uri="{FF2B5EF4-FFF2-40B4-BE49-F238E27FC236}">
                  <a16:creationId xmlns:a16="http://schemas.microsoft.com/office/drawing/2014/main" id="{B98D8CB0-6686-7856-B86D-5086E57E2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" y="2490"/>
              <a:ext cx="3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位</a:t>
              </a:r>
            </a:p>
          </p:txBody>
        </p:sp>
        <p:grpSp>
          <p:nvGrpSpPr>
            <p:cNvPr id="46103" name="Group 50">
              <a:extLst>
                <a:ext uri="{FF2B5EF4-FFF2-40B4-BE49-F238E27FC236}">
                  <a16:creationId xmlns:a16="http://schemas.microsoft.com/office/drawing/2014/main" id="{D3C472B2-765B-ADD1-4698-1E797AB02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1933"/>
              <a:ext cx="957" cy="833"/>
              <a:chOff x="1338" y="1933"/>
              <a:chExt cx="957" cy="833"/>
            </a:xfrm>
          </p:grpSpPr>
          <p:pic>
            <p:nvPicPr>
              <p:cNvPr id="46104" name="Picture 3" descr="Interactive graphic of HCP">
                <a:extLst>
                  <a:ext uri="{FF2B5EF4-FFF2-40B4-BE49-F238E27FC236}">
                    <a16:creationId xmlns:a16="http://schemas.microsoft.com/office/drawing/2014/main" id="{F95A3FDE-B894-AB6B-F1CF-0269FBC8C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" y="1933"/>
                <a:ext cx="952" cy="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05" name="Oval 16">
                <a:extLst>
                  <a:ext uri="{FF2B5EF4-FFF2-40B4-BE49-F238E27FC236}">
                    <a16:creationId xmlns:a16="http://schemas.microsoft.com/office/drawing/2014/main" id="{B960462C-6F7B-5A23-5279-C4AB0A647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" y="2023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06" name="Rectangle 34">
                <a:extLst>
                  <a:ext uri="{FF2B5EF4-FFF2-40B4-BE49-F238E27FC236}">
                    <a16:creationId xmlns:a16="http://schemas.microsoft.com/office/drawing/2014/main" id="{87EA2E2F-64C6-EEB4-2F16-E219DD507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2487"/>
                <a:ext cx="36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18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</a:p>
            </p:txBody>
          </p:sp>
          <p:sp>
            <p:nvSpPr>
              <p:cNvPr id="46107" name="Oval 41">
                <a:extLst>
                  <a:ext uri="{FF2B5EF4-FFF2-40B4-BE49-F238E27FC236}">
                    <a16:creationId xmlns:a16="http://schemas.microsoft.com/office/drawing/2014/main" id="{AAC0EACD-A3C7-A60C-9626-C39FC05CC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3" y="2024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08" name="Oval 42">
                <a:extLst>
                  <a:ext uri="{FF2B5EF4-FFF2-40B4-BE49-F238E27FC236}">
                    <a16:creationId xmlns:a16="http://schemas.microsoft.com/office/drawing/2014/main" id="{BED25C44-91C4-F6AA-D574-ADD9833ED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2027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09" name="Oval 43">
                <a:extLst>
                  <a:ext uri="{FF2B5EF4-FFF2-40B4-BE49-F238E27FC236}">
                    <a16:creationId xmlns:a16="http://schemas.microsoft.com/office/drawing/2014/main" id="{1994EC03-356F-F3F3-A01E-E82458A2F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2034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10" name="Oval 44">
                <a:extLst>
                  <a:ext uri="{FF2B5EF4-FFF2-40B4-BE49-F238E27FC236}">
                    <a16:creationId xmlns:a16="http://schemas.microsoft.com/office/drawing/2014/main" id="{E7EDE9F4-00AB-18A9-47F7-68D569377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161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11" name="Oval 45">
                <a:extLst>
                  <a:ext uri="{FF2B5EF4-FFF2-40B4-BE49-F238E27FC236}">
                    <a16:creationId xmlns:a16="http://schemas.microsoft.com/office/drawing/2014/main" id="{EAE25BA9-16FD-E789-B377-17ECC2E8A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2162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12" name="Oval 46">
                <a:extLst>
                  <a:ext uri="{FF2B5EF4-FFF2-40B4-BE49-F238E27FC236}">
                    <a16:creationId xmlns:a16="http://schemas.microsoft.com/office/drawing/2014/main" id="{158F30D3-9610-9316-407B-970EDDD4E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" y="2172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13" name="Oval 47">
                <a:extLst>
                  <a:ext uri="{FF2B5EF4-FFF2-40B4-BE49-F238E27FC236}">
                    <a16:creationId xmlns:a16="http://schemas.microsoft.com/office/drawing/2014/main" id="{7AC19D71-18C8-327E-0F9A-AF616229E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2296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14" name="Oval 48">
                <a:extLst>
                  <a:ext uri="{FF2B5EF4-FFF2-40B4-BE49-F238E27FC236}">
                    <a16:creationId xmlns:a16="http://schemas.microsoft.com/office/drawing/2014/main" id="{592E481A-0C38-E453-43DE-71D7C19E7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2296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115" name="Oval 49">
                <a:extLst>
                  <a:ext uri="{FF2B5EF4-FFF2-40B4-BE49-F238E27FC236}">
                    <a16:creationId xmlns:a16="http://schemas.microsoft.com/office/drawing/2014/main" id="{F83C645D-91A3-8E2B-B12D-722825AF1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7" y="2432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808000"/>
                  </a:gs>
                  <a:gs pos="100000">
                    <a:srgbClr val="BBBB76"/>
                  </a:gs>
                </a:gsLst>
                <a:path path="rect">
                  <a:fillToRect l="100000" b="10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58">
            <a:extLst>
              <a:ext uri="{FF2B5EF4-FFF2-40B4-BE49-F238E27FC236}">
                <a16:creationId xmlns:a16="http://schemas.microsoft.com/office/drawing/2014/main" id="{64732644-EB68-0D7A-5BAE-49F3183258E8}"/>
              </a:ext>
            </a:extLst>
          </p:cNvPr>
          <p:cNvGrpSpPr>
            <a:grpSpLocks/>
          </p:cNvGrpSpPr>
          <p:nvPr/>
        </p:nvGrpSpPr>
        <p:grpSpPr bwMode="auto">
          <a:xfrm>
            <a:off x="1701800" y="1619250"/>
            <a:ext cx="561975" cy="512763"/>
            <a:chOff x="1072" y="1020"/>
            <a:chExt cx="354" cy="323"/>
          </a:xfrm>
        </p:grpSpPr>
        <p:sp>
          <p:nvSpPr>
            <p:cNvPr id="46093" name="Oval 52">
              <a:extLst>
                <a:ext uri="{FF2B5EF4-FFF2-40B4-BE49-F238E27FC236}">
                  <a16:creationId xmlns:a16="http://schemas.microsoft.com/office/drawing/2014/main" id="{275BB170-763A-86DD-ADB8-DC3069AB54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72" y="1162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094" name="Oval 53">
              <a:extLst>
                <a:ext uri="{FF2B5EF4-FFF2-40B4-BE49-F238E27FC236}">
                  <a16:creationId xmlns:a16="http://schemas.microsoft.com/office/drawing/2014/main" id="{E61FA9B4-42A5-A482-6752-4545F14F82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47" y="1298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095" name="Oval 54">
              <a:extLst>
                <a:ext uri="{FF2B5EF4-FFF2-40B4-BE49-F238E27FC236}">
                  <a16:creationId xmlns:a16="http://schemas.microsoft.com/office/drawing/2014/main" id="{333D4DAD-8683-87E0-2447-A283893C41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5" y="1298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096" name="Oval 55">
              <a:extLst>
                <a:ext uri="{FF2B5EF4-FFF2-40B4-BE49-F238E27FC236}">
                  <a16:creationId xmlns:a16="http://schemas.microsoft.com/office/drawing/2014/main" id="{07975F09-4145-7E16-6CD2-8C9AF13C24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81" y="1162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097" name="Oval 56">
              <a:extLst>
                <a:ext uri="{FF2B5EF4-FFF2-40B4-BE49-F238E27FC236}">
                  <a16:creationId xmlns:a16="http://schemas.microsoft.com/office/drawing/2014/main" id="{BB303C62-1719-AC88-C430-4BC4D4CE39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4" y="1020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098" name="Oval 57">
              <a:extLst>
                <a:ext uri="{FF2B5EF4-FFF2-40B4-BE49-F238E27FC236}">
                  <a16:creationId xmlns:a16="http://schemas.microsoft.com/office/drawing/2014/main" id="{61F66642-9E2E-5EF2-8CB8-351E6460CA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56" y="1026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15131" name="AutoShape 59">
            <a:extLst>
              <a:ext uri="{FF2B5EF4-FFF2-40B4-BE49-F238E27FC236}">
                <a16:creationId xmlns:a16="http://schemas.microsoft.com/office/drawing/2014/main" id="{AA9AAAD1-DEC2-3D7F-F37D-FC23CD982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3132138"/>
            <a:ext cx="287337" cy="287337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5132" name="AutoShape 60">
            <a:extLst>
              <a:ext uri="{FF2B5EF4-FFF2-40B4-BE49-F238E27FC236}">
                <a16:creationId xmlns:a16="http://schemas.microsoft.com/office/drawing/2014/main" id="{F6D96108-B387-86F2-56B5-09AB7FE9C75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92138" y="3160713"/>
            <a:ext cx="287337" cy="287337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5134" name="Rectangle 62">
            <a:extLst>
              <a:ext uri="{FF2B5EF4-FFF2-40B4-BE49-F238E27FC236}">
                <a16:creationId xmlns:a16="http://schemas.microsoft.com/office/drawing/2014/main" id="{E299FF9C-1DE6-1750-FAAA-6C1BC3AA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165850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六角密排晶格</a:t>
            </a:r>
          </a:p>
        </p:txBody>
      </p:sp>
      <p:sp>
        <p:nvSpPr>
          <p:cNvPr id="515135" name="Rectangle 63">
            <a:extLst>
              <a:ext uri="{FF2B5EF4-FFF2-40B4-BE49-F238E27FC236}">
                <a16:creationId xmlns:a16="http://schemas.microsoft.com/office/drawing/2014/main" id="{4B7B3402-1099-39C6-AED6-944938922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508500"/>
            <a:ext cx="1584325" cy="1657350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092" name="灯片编号占位符 44">
            <a:extLst>
              <a:ext uri="{FF2B5EF4-FFF2-40B4-BE49-F238E27FC236}">
                <a16:creationId xmlns:a16="http://schemas.microsoft.com/office/drawing/2014/main" id="{BE61DC2B-124E-80A2-1A37-9C97AD40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83CAE5-D351-43F2-A6A9-62F1AE4D57F9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60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6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6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6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1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3" grpId="0" build="p" animBg="1"/>
      <p:bldP spid="515131" grpId="0" animBg="1"/>
      <p:bldP spid="515132" grpId="0" animBg="1"/>
      <p:bldP spid="515134" grpId="0"/>
      <p:bldP spid="5151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5F5E77A-CC90-13B3-594B-FED459522732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992188" y="260350"/>
            <a:ext cx="7151687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六角密排晶格 </a:t>
            </a:r>
            <a:br>
              <a:rPr lang="zh-CN" altLang="en-US" sz="4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4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exagonal-</a:t>
            </a:r>
            <a:r>
              <a:rPr lang="en-US" altLang="zh-CN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lose-</a:t>
            </a:r>
            <a:r>
              <a:rPr lang="en-US" altLang="zh-CN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acked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HCP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7107" name="Picture 16" descr="20092211394316877806">
            <a:extLst>
              <a:ext uri="{FF2B5EF4-FFF2-40B4-BE49-F238E27FC236}">
                <a16:creationId xmlns:a16="http://schemas.microsoft.com/office/drawing/2014/main" id="{79787B71-703B-47C0-6FF5-DAAE86ADB4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67175"/>
            <a:ext cx="3097213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5" descr="Interactive graphic of HCP">
            <a:extLst>
              <a:ext uri="{FF2B5EF4-FFF2-40B4-BE49-F238E27FC236}">
                <a16:creationId xmlns:a16="http://schemas.microsoft.com/office/drawing/2014/main" id="{A7D0E63D-F0CC-54E4-1B24-E3ADD4858CEC}"/>
              </a:ext>
            </a:extLst>
          </p:cNvPr>
          <p:cNvPicPr>
            <a:picLocks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9700" y="1700213"/>
            <a:ext cx="2665413" cy="2332037"/>
          </a:xfrm>
          <a:noFill/>
        </p:spPr>
      </p:pic>
      <p:sp>
        <p:nvSpPr>
          <p:cNvPr id="47109" name="Rectangle 3">
            <a:extLst>
              <a:ext uri="{FF2B5EF4-FFF2-40B4-BE49-F238E27FC236}">
                <a16:creationId xmlns:a16="http://schemas.microsoft.com/office/drawing/2014/main" id="{1868385F-3C76-9B5D-C5E6-53FE74035B7F}"/>
              </a:ext>
            </a:extLst>
          </p:cNvPr>
          <p:cNvSpPr>
            <a:spLocks noGrp="1" noRot="1"/>
          </p:cNvSpPr>
          <p:nvPr>
            <p:ph type="body" sz="half" idx="4294967295"/>
          </p:nvPr>
        </p:nvSpPr>
        <p:spPr>
          <a:xfrm>
            <a:off x="395288" y="1989138"/>
            <a:ext cx="5094287" cy="2592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堆积方式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  AB  AB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型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有很多种晶体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元素晶体：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Mg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Zn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Cd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等金属</a:t>
            </a:r>
          </a:p>
        </p:txBody>
      </p:sp>
      <p:sp>
        <p:nvSpPr>
          <p:cNvPr id="47110" name="灯片编号占位符 7">
            <a:extLst>
              <a:ext uri="{FF2B5EF4-FFF2-40B4-BE49-F238E27FC236}">
                <a16:creationId xmlns:a16="http://schemas.microsoft.com/office/drawing/2014/main" id="{6D1D71BD-1F09-AE47-EC01-708638D1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EB0454-7276-4F05-9EFC-4547E66DEAB0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2009221139431877804">
            <a:extLst>
              <a:ext uri="{FF2B5EF4-FFF2-40B4-BE49-F238E27FC236}">
                <a16:creationId xmlns:a16="http://schemas.microsoft.com/office/drawing/2014/main" id="{134D1E13-E7D8-45F3-DC93-70FFC5EE43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59050"/>
            <a:ext cx="3386138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5" descr="20092211394310877805">
            <a:extLst>
              <a:ext uri="{FF2B5EF4-FFF2-40B4-BE49-F238E27FC236}">
                <a16:creationId xmlns:a16="http://schemas.microsoft.com/office/drawing/2014/main" id="{5E77F16C-8301-D1C6-65FF-8F4791AA1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2566988"/>
            <a:ext cx="3386138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7" descr="20092211394316877806">
            <a:extLst>
              <a:ext uri="{FF2B5EF4-FFF2-40B4-BE49-F238E27FC236}">
                <a16:creationId xmlns:a16="http://schemas.microsoft.com/office/drawing/2014/main" id="{234908B9-830B-FA03-B7E7-CD477B2BD4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2559050"/>
            <a:ext cx="338455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6" name="Rectangle 8">
            <a:extLst>
              <a:ext uri="{FF2B5EF4-FFF2-40B4-BE49-F238E27FC236}">
                <a16:creationId xmlns:a16="http://schemas.microsoft.com/office/drawing/2014/main" id="{7EE34881-B58D-0217-5202-362789B70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565400"/>
            <a:ext cx="2592388" cy="2592388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6537" name="Text Box 9">
            <a:extLst>
              <a:ext uri="{FF2B5EF4-FFF2-40B4-BE49-F238E27FC236}">
                <a16:creationId xmlns:a16="http://schemas.microsoft.com/office/drawing/2014/main" id="{DB3AE883-9130-4C74-DEB2-8ED539A5D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199063"/>
            <a:ext cx="1570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密堆排列结构</a:t>
            </a:r>
            <a:endParaRPr lang="en-US" altLang="zh-CN" sz="1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ABC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方式</a:t>
            </a:r>
          </a:p>
        </p:txBody>
      </p:sp>
      <p:sp>
        <p:nvSpPr>
          <p:cNvPr id="48135" name="Text Box 10">
            <a:extLst>
              <a:ext uri="{FF2B5EF4-FFF2-40B4-BE49-F238E27FC236}">
                <a16:creationId xmlns:a16="http://schemas.microsoft.com/office/drawing/2014/main" id="{096DC515-0C5B-C526-B566-2CAF99D8B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120900"/>
            <a:ext cx="1114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体心立方</a:t>
            </a:r>
          </a:p>
        </p:txBody>
      </p:sp>
      <p:sp>
        <p:nvSpPr>
          <p:cNvPr id="48136" name="Text Box 12">
            <a:extLst>
              <a:ext uri="{FF2B5EF4-FFF2-40B4-BE49-F238E27FC236}">
                <a16:creationId xmlns:a16="http://schemas.microsoft.com/office/drawing/2014/main" id="{62C0BE29-A6E4-1C60-5583-9A9B662C1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2117725"/>
            <a:ext cx="1106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面心立方</a:t>
            </a:r>
          </a:p>
        </p:txBody>
      </p:sp>
      <p:sp>
        <p:nvSpPr>
          <p:cNvPr id="48137" name="Text Box 13">
            <a:extLst>
              <a:ext uri="{FF2B5EF4-FFF2-40B4-BE49-F238E27FC236}">
                <a16:creationId xmlns:a16="http://schemas.microsoft.com/office/drawing/2014/main" id="{326490B1-24CB-1FC1-81B5-BA09FD5BB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1336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六角密排</a:t>
            </a:r>
          </a:p>
        </p:txBody>
      </p:sp>
      <p:sp>
        <p:nvSpPr>
          <p:cNvPr id="48138" name="Text Box 14">
            <a:extLst>
              <a:ext uri="{FF2B5EF4-FFF2-40B4-BE49-F238E27FC236}">
                <a16:creationId xmlns:a16="http://schemas.microsoft.com/office/drawing/2014/main" id="{1D3F8258-DA34-3193-B50D-42D0B50D6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5214938"/>
            <a:ext cx="1579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密堆排列结构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AB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方式</a:t>
            </a:r>
          </a:p>
        </p:txBody>
      </p:sp>
      <p:sp>
        <p:nvSpPr>
          <p:cNvPr id="48139" name="灯片编号占位符 11">
            <a:extLst>
              <a:ext uri="{FF2B5EF4-FFF2-40B4-BE49-F238E27FC236}">
                <a16:creationId xmlns:a16="http://schemas.microsoft.com/office/drawing/2014/main" id="{408026B4-CFB2-FCD1-F699-1B523BAB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ABE4BD-382E-4949-89B2-844DF7F6C5E5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6" grpId="0" animBg="1"/>
      <p:bldP spid="4065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569AB1F-DF90-A04B-BC88-2BA4529EB368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1065213" y="388938"/>
            <a:ext cx="7010400" cy="1527175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面心立方晶格属于密堆结构</a:t>
            </a:r>
            <a:b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ABC</a:t>
            </a: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方式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041474D-9720-4716-7902-556248BAF54F}"/>
              </a:ext>
            </a:extLst>
          </p:cNvPr>
          <p:cNvSpPr>
            <a:spLocks noGrp="1" noRot="1"/>
          </p:cNvSpPr>
          <p:nvPr>
            <p:ph type="body" sz="half" idx="4294967295"/>
          </p:nvPr>
        </p:nvSpPr>
        <p:spPr>
          <a:xfrm>
            <a:off x="4572000" y="2913063"/>
            <a:ext cx="4248150" cy="1092200"/>
          </a:xfrm>
          <a:solidFill>
            <a:srgbClr val="FFFFFF"/>
          </a:solidFill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B C      A B C     A B C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黄绿蓝    黄绿蓝    黄绿蓝</a:t>
            </a:r>
          </a:p>
        </p:txBody>
      </p:sp>
      <p:pic>
        <p:nvPicPr>
          <p:cNvPr id="49156" name="Picture 4" descr="Abb10.2.gif (4327 Byte)">
            <a:extLst>
              <a:ext uri="{FF2B5EF4-FFF2-40B4-BE49-F238E27FC236}">
                <a16:creationId xmlns:a16="http://schemas.microsoft.com/office/drawing/2014/main" id="{CAE818EE-7210-D1BA-AA0A-6C8D1D48ABF2}"/>
              </a:ext>
            </a:extLst>
          </p:cNvPr>
          <p:cNvPicPr>
            <a:picLocks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060575"/>
            <a:ext cx="3738562" cy="3889375"/>
          </a:xfrm>
          <a:noFill/>
        </p:spPr>
      </p:pic>
      <p:sp>
        <p:nvSpPr>
          <p:cNvPr id="49157" name="灯片编号占位符 6">
            <a:extLst>
              <a:ext uri="{FF2B5EF4-FFF2-40B4-BE49-F238E27FC236}">
                <a16:creationId xmlns:a16="http://schemas.microsoft.com/office/drawing/2014/main" id="{5D73BE0C-54BD-0C39-F7E8-C88E8811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F3AFAF-7648-4168-B7FC-4B96B96D57D5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0C47B0C-D9AB-32E4-13AF-40A6EB6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8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钙钛矿结构</a:t>
            </a:r>
          </a:p>
        </p:txBody>
      </p:sp>
      <p:sp>
        <p:nvSpPr>
          <p:cNvPr id="50179" name="灯片编号占位符 6">
            <a:extLst>
              <a:ext uri="{FF2B5EF4-FFF2-40B4-BE49-F238E27FC236}">
                <a16:creationId xmlns:a16="http://schemas.microsoft.com/office/drawing/2014/main" id="{9BC6B43F-C1AD-DD26-B024-8B54F2C4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72F5BB-970A-4E43-9EDA-97357D1B6DC3}" type="slidenum">
              <a:rPr lang="zh-CN" altLang="en-US" sz="1200" b="1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zh-CN" altLang="en-US" sz="1200" b="1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ADC96498-643B-2E0C-C6D2-94E86F35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084263"/>
            <a:ext cx="88582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钙钛矿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(CaTiO</a:t>
            </a:r>
            <a:r>
              <a:rPr lang="en-US" altLang="zh-CN" sz="2400" b="1" baseline="-25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，体心立方加上面心立方的晶格结构，后统称具有类似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AMX</a:t>
            </a:r>
            <a:r>
              <a:rPr lang="en-US" altLang="zh-CN" sz="2400" b="1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结构的化合物为钙钛矿。其中八个顶角原子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是镧系元素或者碱土元素，体心原子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是过渡金属元素，面心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是氧原子。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181" name="Picture 2">
            <a:extLst>
              <a:ext uri="{FF2B5EF4-FFF2-40B4-BE49-F238E27FC236}">
                <a16:creationId xmlns:a16="http://schemas.microsoft.com/office/drawing/2014/main" id="{3C477E99-708B-85D9-C187-7C7EFFBB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2595563"/>
            <a:ext cx="7223125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673FDA2-6A5C-2798-BA56-6A26CFDB5188}"/>
              </a:ext>
            </a:extLst>
          </p:cNvPr>
          <p:cNvSpPr>
            <a:spLocks noGrp="1" noRot="1"/>
          </p:cNvSpPr>
          <p:nvPr>
            <p:ph type="title" idx="4294967295"/>
          </p:nvPr>
        </p:nvSpPr>
        <p:spPr>
          <a:xfrm>
            <a:off x="1079500" y="61913"/>
            <a:ext cx="6985000" cy="1527175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固体的结构分类</a:t>
            </a:r>
            <a:b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（按照固体内部原子的排列）</a:t>
            </a:r>
          </a:p>
        </p:txBody>
      </p:sp>
      <p:sp>
        <p:nvSpPr>
          <p:cNvPr id="20483" name="灯片编号占位符 13">
            <a:extLst>
              <a:ext uri="{FF2B5EF4-FFF2-40B4-BE49-F238E27FC236}">
                <a16:creationId xmlns:a16="http://schemas.microsoft.com/office/drawing/2014/main" id="{AF968DFC-6B61-2965-49D2-8449BA16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5318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8AC11-408F-4820-BF51-BCC6831988F4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F9CEB28-EE42-E83C-25E0-89FB6776C0E4}"/>
              </a:ext>
            </a:extLst>
          </p:cNvPr>
          <p:cNvGraphicFramePr/>
          <p:nvPr/>
        </p:nvGraphicFramePr>
        <p:xfrm>
          <a:off x="251520" y="1556792"/>
          <a:ext cx="7705725" cy="295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47" descr="Pyrite">
            <a:hlinkClick r:id="rId7"/>
            <a:extLst>
              <a:ext uri="{FF2B5EF4-FFF2-40B4-BE49-F238E27FC236}">
                <a16:creationId xmlns:a16="http://schemas.microsoft.com/office/drawing/2014/main" id="{4ED1E651-AC1C-B67D-F5B7-06ED9B80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4437063"/>
            <a:ext cx="13493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8" descr="crys_not_crys">
            <a:extLst>
              <a:ext uri="{FF2B5EF4-FFF2-40B4-BE49-F238E27FC236}">
                <a16:creationId xmlns:a16="http://schemas.microsoft.com/office/drawing/2014/main" id="{C5A2ABD3-08DD-878F-3DDD-E4013E5C3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9525" r="52844" b="40144"/>
          <a:stretch>
            <a:fillRect/>
          </a:stretch>
        </p:blipFill>
        <p:spPr bwMode="auto">
          <a:xfrm>
            <a:off x="6457950" y="4725988"/>
            <a:ext cx="1893888" cy="133032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6" descr="crys_not_crys">
            <a:extLst>
              <a:ext uri="{FF2B5EF4-FFF2-40B4-BE49-F238E27FC236}">
                <a16:creationId xmlns:a16="http://schemas.microsoft.com/office/drawing/2014/main" id="{5CE72BF4-540B-618D-111E-0521A88B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35" t="12599" r="6778" b="35873"/>
          <a:stretch>
            <a:fillRect/>
          </a:stretch>
        </p:blipFill>
        <p:spPr bwMode="auto">
          <a:xfrm>
            <a:off x="1366838" y="4870450"/>
            <a:ext cx="1354137" cy="121443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C040E51B-6DA8-0441-5281-3C675787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新型金属卤化物钙钛矿结构</a:t>
            </a:r>
          </a:p>
        </p:txBody>
      </p:sp>
      <p:sp>
        <p:nvSpPr>
          <p:cNvPr id="51203" name="内容占位符 5">
            <a:extLst>
              <a:ext uri="{FF2B5EF4-FFF2-40B4-BE49-F238E27FC236}">
                <a16:creationId xmlns:a16="http://schemas.microsoft.com/office/drawing/2014/main" id="{A33CD01B-2D55-AA48-F8D7-DF8573CB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cs typeface="Times New Roman" panose="02020603050405020304" pitchFamily="18" charset="0"/>
              </a:rPr>
              <a:t>金属卤化物钙钛矿是传统氧化物钙钛矿的一种变形，其分子式为</a:t>
            </a:r>
            <a:r>
              <a:rPr lang="en-US" altLang="zh-CN" sz="2400">
                <a:solidFill>
                  <a:srgbClr val="0000FF"/>
                </a:solidFill>
                <a:cs typeface="Times New Roman" panose="02020603050405020304" pitchFamily="18" charset="0"/>
              </a:rPr>
              <a:t>CH</a:t>
            </a:r>
            <a:r>
              <a:rPr lang="en-US" altLang="zh-CN" sz="2400" baseline="-25000">
                <a:solidFill>
                  <a:srgbClr val="0000FF"/>
                </a:solidFill>
                <a:cs typeface="Times New Roman" panose="02020603050405020304" pitchFamily="18" charset="0"/>
              </a:rPr>
              <a:t>3</a:t>
            </a:r>
            <a:r>
              <a:rPr lang="en-US" altLang="zh-CN" sz="2400">
                <a:solidFill>
                  <a:srgbClr val="0000FF"/>
                </a:solidFill>
                <a:cs typeface="Times New Roman" panose="02020603050405020304" pitchFamily="18" charset="0"/>
              </a:rPr>
              <a:t>NH</a:t>
            </a:r>
            <a:r>
              <a:rPr lang="en-US" altLang="zh-CN" sz="2400" baseline="-25000">
                <a:solidFill>
                  <a:srgbClr val="0000FF"/>
                </a:solidFill>
                <a:cs typeface="Times New Roman" panose="02020603050405020304" pitchFamily="18" charset="0"/>
              </a:rPr>
              <a:t>3</a:t>
            </a:r>
            <a:r>
              <a:rPr lang="en-US" altLang="zh-CN" sz="2400">
                <a:solidFill>
                  <a:srgbClr val="0000FF"/>
                </a:solidFill>
                <a:cs typeface="Times New Roman" panose="02020603050405020304" pitchFamily="18" charset="0"/>
              </a:rPr>
              <a:t>PbX</a:t>
            </a:r>
            <a:r>
              <a:rPr lang="en-US" altLang="zh-CN" sz="2400" baseline="-25000">
                <a:solidFill>
                  <a:srgbClr val="0000FF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>
                <a:cs typeface="Times New Roman" panose="02020603050405020304" pitchFamily="18" charset="0"/>
              </a:rPr>
              <a:t>，其中</a:t>
            </a:r>
            <a:r>
              <a:rPr lang="en-US" altLang="zh-CN" sz="2400">
                <a:cs typeface="Times New Roman" panose="02020603050405020304" pitchFamily="18" charset="0"/>
              </a:rPr>
              <a:t>X</a:t>
            </a:r>
            <a:r>
              <a:rPr lang="zh-CN" altLang="en-US" sz="2400">
                <a:cs typeface="Times New Roman" panose="02020603050405020304" pitchFamily="18" charset="0"/>
              </a:rPr>
              <a:t>代表卤族元素</a:t>
            </a:r>
            <a:r>
              <a:rPr lang="en-US" altLang="zh-CN" sz="2400">
                <a:cs typeface="Times New Roman" panose="02020603050405020304" pitchFamily="18" charset="0"/>
              </a:rPr>
              <a:t>Cl</a:t>
            </a:r>
            <a:r>
              <a:rPr lang="zh-CN" altLang="en-US" sz="2400"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cs typeface="Times New Roman" panose="02020603050405020304" pitchFamily="18" charset="0"/>
              </a:rPr>
              <a:t>Br</a:t>
            </a:r>
            <a:r>
              <a:rPr lang="zh-CN" altLang="en-US" sz="2400"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cs typeface="Times New Roman" panose="02020603050405020304" pitchFamily="18" charset="0"/>
              </a:rPr>
              <a:t>I</a:t>
            </a:r>
            <a:r>
              <a:rPr lang="zh-CN" altLang="en-US" sz="2400">
                <a:cs typeface="Times New Roman" panose="02020603050405020304" pitchFamily="18" charset="0"/>
              </a:rPr>
              <a:t>。</a:t>
            </a:r>
            <a:endParaRPr lang="en-US" altLang="zh-CN" sz="2400"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>
                <a:cs typeface="Times New Roman" panose="02020603050405020304" pitchFamily="18" charset="0"/>
              </a:rPr>
              <a:t>由</a:t>
            </a:r>
            <a:r>
              <a:rPr lang="en-US" altLang="zh-CN" sz="2400">
                <a:cs typeface="Times New Roman" panose="02020603050405020304" pitchFamily="18" charset="0"/>
              </a:rPr>
              <a:t>CH</a:t>
            </a:r>
            <a:r>
              <a:rPr lang="en-US" altLang="zh-CN" sz="2400" baseline="-25000">
                <a:cs typeface="Times New Roman" panose="02020603050405020304" pitchFamily="18" charset="0"/>
              </a:rPr>
              <a:t>3</a:t>
            </a:r>
            <a:r>
              <a:rPr lang="en-US" altLang="zh-CN" sz="2400">
                <a:cs typeface="Times New Roman" panose="02020603050405020304" pitchFamily="18" charset="0"/>
              </a:rPr>
              <a:t>NH</a:t>
            </a:r>
            <a:r>
              <a:rPr lang="en-US" altLang="zh-CN" sz="2400" baseline="-25000">
                <a:cs typeface="Times New Roman" panose="02020603050405020304" pitchFamily="18" charset="0"/>
              </a:rPr>
              <a:t>3</a:t>
            </a:r>
            <a:r>
              <a:rPr lang="zh-CN" altLang="en-US" sz="2400">
                <a:cs typeface="Times New Roman" panose="02020603050405020304" pitchFamily="18" charset="0"/>
              </a:rPr>
              <a:t>基团替代顶角的原子，</a:t>
            </a:r>
            <a:r>
              <a:rPr lang="en-US" altLang="zh-CN" sz="2400">
                <a:cs typeface="Times New Roman" panose="02020603050405020304" pitchFamily="18" charset="0"/>
              </a:rPr>
              <a:t>Pb</a:t>
            </a:r>
            <a:r>
              <a:rPr lang="zh-CN" altLang="en-US" sz="2400">
                <a:cs typeface="Times New Roman" panose="02020603050405020304" pitchFamily="18" charset="0"/>
              </a:rPr>
              <a:t>位于体心，卤族元素替代面心。所以</a:t>
            </a:r>
            <a:r>
              <a:rPr lang="en-US" altLang="zh-CN" sz="2400">
                <a:cs typeface="Times New Roman" panose="02020603050405020304" pitchFamily="18" charset="0"/>
              </a:rPr>
              <a:t>CH</a:t>
            </a:r>
            <a:r>
              <a:rPr lang="en-US" altLang="zh-CN" sz="2400" baseline="-25000">
                <a:cs typeface="Times New Roman" panose="02020603050405020304" pitchFamily="18" charset="0"/>
              </a:rPr>
              <a:t>3</a:t>
            </a:r>
            <a:r>
              <a:rPr lang="en-US" altLang="zh-CN" sz="2400">
                <a:cs typeface="Times New Roman" panose="02020603050405020304" pitchFamily="18" charset="0"/>
              </a:rPr>
              <a:t>NH</a:t>
            </a:r>
            <a:r>
              <a:rPr lang="en-US" altLang="zh-CN" sz="2400" baseline="-25000">
                <a:cs typeface="Times New Roman" panose="02020603050405020304" pitchFamily="18" charset="0"/>
              </a:rPr>
              <a:t>3</a:t>
            </a:r>
            <a:r>
              <a:rPr lang="en-US" altLang="zh-CN" sz="2400">
                <a:cs typeface="Times New Roman" panose="02020603050405020304" pitchFamily="18" charset="0"/>
              </a:rPr>
              <a:t>PbX</a:t>
            </a:r>
            <a:r>
              <a:rPr lang="en-US" altLang="zh-CN" sz="2400" baseline="-25000">
                <a:cs typeface="Times New Roman" panose="02020603050405020304" pitchFamily="18" charset="0"/>
              </a:rPr>
              <a:t>3</a:t>
            </a:r>
            <a:r>
              <a:rPr lang="zh-CN" altLang="en-US" sz="2400">
                <a:cs typeface="Times New Roman" panose="02020603050405020304" pitchFamily="18" charset="0"/>
              </a:rPr>
              <a:t>也叫有机无机杂化的金属卤化物钙钛矿</a:t>
            </a:r>
            <a:endParaRPr lang="en-US" altLang="zh-CN" sz="2400"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>
                <a:cs typeface="Times New Roman" panose="02020603050405020304" pitchFamily="18" charset="0"/>
              </a:rPr>
              <a:t>有机无机杂化的钙钛矿不稳定，人们又发展了无机的金属卤化物钙钛矿，如</a:t>
            </a:r>
            <a:r>
              <a:rPr lang="en-US" altLang="zh-CN" sz="2400">
                <a:cs typeface="Times New Roman" panose="02020603050405020304" pitchFamily="18" charset="0"/>
              </a:rPr>
              <a:t>CsPbX</a:t>
            </a:r>
            <a:r>
              <a:rPr lang="en-US" altLang="zh-CN" sz="2400" baseline="-25000">
                <a:cs typeface="Times New Roman" panose="02020603050405020304" pitchFamily="18" charset="0"/>
              </a:rPr>
              <a:t>3</a:t>
            </a:r>
          </a:p>
          <a:p>
            <a:pPr eaLnBrk="1" hangingPunct="1"/>
            <a:r>
              <a:rPr lang="zh-CN" altLang="en-US" sz="2400">
                <a:solidFill>
                  <a:srgbClr val="0000FF"/>
                </a:solidFill>
                <a:cs typeface="Times New Roman" panose="02020603050405020304" pitchFamily="18" charset="0"/>
              </a:rPr>
              <a:t>应用</a:t>
            </a:r>
            <a:r>
              <a:rPr lang="zh-CN" altLang="en-US" sz="2400">
                <a:cs typeface="Times New Roman" panose="02020603050405020304" pitchFamily="18" charset="0"/>
              </a:rPr>
              <a:t>：太阳能电池、</a:t>
            </a:r>
            <a:r>
              <a:rPr lang="en-US" altLang="zh-CN" sz="2400">
                <a:cs typeface="Times New Roman" panose="02020603050405020304" pitchFamily="18" charset="0"/>
              </a:rPr>
              <a:t>LED</a:t>
            </a:r>
            <a:endParaRPr lang="zh-CN" altLang="en-US" sz="2400">
              <a:cs typeface="Times New Roman" panose="02020603050405020304" pitchFamily="18" charset="0"/>
            </a:endParaRPr>
          </a:p>
        </p:txBody>
      </p:sp>
      <p:sp>
        <p:nvSpPr>
          <p:cNvPr id="51204" name="灯片编号占位符 4">
            <a:extLst>
              <a:ext uri="{FF2B5EF4-FFF2-40B4-BE49-F238E27FC236}">
                <a16:creationId xmlns:a16="http://schemas.microsoft.com/office/drawing/2014/main" id="{8B665474-2BB6-5501-546D-E366DB9F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2997A6-67CB-440F-AB89-DB7B143E11A5}" type="slidenum">
              <a:rPr lang="zh-CN" altLang="en-US" sz="1200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05" name="图片 11" descr="说明: QQ截图20150526170755.png">
            <a:extLst>
              <a:ext uri="{FF2B5EF4-FFF2-40B4-BE49-F238E27FC236}">
                <a16:creationId xmlns:a16="http://schemas.microsoft.com/office/drawing/2014/main" id="{5597F95C-5818-475A-CE8F-9B44E1799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0" y="4056063"/>
            <a:ext cx="2443163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4">
            <a:extLst>
              <a:ext uri="{FF2B5EF4-FFF2-40B4-BE49-F238E27FC236}">
                <a16:creationId xmlns:a16="http://schemas.microsoft.com/office/drawing/2014/main" id="{D3A2575C-9CC2-4858-3B4C-8D042D61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主要知识点</a:t>
            </a:r>
          </a:p>
        </p:txBody>
      </p:sp>
      <p:sp>
        <p:nvSpPr>
          <p:cNvPr id="52227" name="内容占位符 5">
            <a:extLst>
              <a:ext uri="{FF2B5EF4-FFF2-40B4-BE49-F238E27FC236}">
                <a16:creationId xmlns:a16="http://schemas.microsoft.com/office/drawing/2014/main" id="{AB4D7E20-2474-B587-A0FD-3E1C7C7B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9888"/>
            <a:ext cx="8229600" cy="4525962"/>
          </a:xfrm>
        </p:spPr>
        <p:txBody>
          <a:bodyPr/>
          <a:lstStyle/>
          <a:p>
            <a:r>
              <a:rPr lang="zh-CN" altLang="en-US"/>
              <a:t>晶体、多晶、非晶体的区别</a:t>
            </a:r>
            <a:endParaRPr lang="en-US" altLang="zh-CN"/>
          </a:p>
          <a:p>
            <a:r>
              <a:rPr lang="zh-CN" altLang="en-US"/>
              <a:t>简单立方、体心立方、面心立方</a:t>
            </a:r>
            <a:endParaRPr lang="en-US" altLang="zh-CN"/>
          </a:p>
          <a:p>
            <a:r>
              <a:rPr lang="zh-CN" altLang="en-US"/>
              <a:t>金刚石结构、闪锌矿结构</a:t>
            </a:r>
            <a:endParaRPr lang="en-US" altLang="zh-CN"/>
          </a:p>
          <a:p>
            <a:r>
              <a:rPr lang="zh-CN" altLang="en-US"/>
              <a:t>六角密排</a:t>
            </a:r>
          </a:p>
        </p:txBody>
      </p:sp>
      <p:sp>
        <p:nvSpPr>
          <p:cNvPr id="52228" name="灯片编号占位符 3">
            <a:extLst>
              <a:ext uri="{FF2B5EF4-FFF2-40B4-BE49-F238E27FC236}">
                <a16:creationId xmlns:a16="http://schemas.microsoft.com/office/drawing/2014/main" id="{899C0F19-9C00-AA4A-680D-E76CD8A5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873B47-9BB9-4421-8A28-C54910DB4EB8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6 Slayt Numarası Yer Tutucusu">
            <a:extLst>
              <a:ext uri="{FF2B5EF4-FFF2-40B4-BE49-F238E27FC236}">
                <a16:creationId xmlns:a16="http://schemas.microsoft.com/office/drawing/2014/main" id="{51273465-F9BB-2125-43D3-5F0F4067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C23602-934C-4F0C-A898-B50D37104476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Rectangle 5">
            <a:extLst>
              <a:ext uri="{FF2B5EF4-FFF2-40B4-BE49-F238E27FC236}">
                <a16:creationId xmlns:a16="http://schemas.microsoft.com/office/drawing/2014/main" id="{3B9C34DB-0F78-5766-B35B-74173959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96838"/>
            <a:ext cx="7158037" cy="1412875"/>
          </a:xfrm>
        </p:spPr>
        <p:txBody>
          <a:bodyPr/>
          <a:lstStyle/>
          <a:p>
            <a:pPr eaLnBrk="1" hangingPunct="1"/>
            <a:r>
              <a:rPr lang="zh-CN" altLang="en-US">
                <a:cs typeface="Arial" panose="020B0604020202020204" pitchFamily="34" charset="0"/>
              </a:rPr>
              <a:t>晶体（</a:t>
            </a:r>
            <a:r>
              <a:rPr lang="en-US" altLang="zh-CN">
                <a:cs typeface="Arial" panose="020B0604020202020204" pitchFamily="34" charset="0"/>
              </a:rPr>
              <a:t>Crystal</a:t>
            </a:r>
            <a:r>
              <a:rPr lang="zh-CN" altLang="en-US">
                <a:cs typeface="Arial" panose="020B0604020202020204" pitchFamily="34" charset="0"/>
              </a:rPr>
              <a:t>）</a:t>
            </a:r>
            <a:endParaRPr lang="en-GB" altLang="zh-CN">
              <a:cs typeface="Arial" panose="020B0604020202020204" pitchFamily="34" charset="0"/>
            </a:endParaRPr>
          </a:p>
        </p:txBody>
      </p:sp>
      <p:sp>
        <p:nvSpPr>
          <p:cNvPr id="21508" name="Rectangle 15">
            <a:extLst>
              <a:ext uri="{FF2B5EF4-FFF2-40B4-BE49-F238E27FC236}">
                <a16:creationId xmlns:a16="http://schemas.microsoft.com/office/drawing/2014/main" id="{9CF05E85-A9E1-C529-8779-BB6C746936A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12775" y="1577975"/>
            <a:ext cx="7920038" cy="1058863"/>
          </a:xfrm>
        </p:spPr>
        <p:txBody>
          <a:bodyPr/>
          <a:lstStyle/>
          <a:p>
            <a:pPr algn="just" eaLnBrk="1" hangingPunct="1"/>
            <a:r>
              <a:rPr lang="zh-CN" altLang="en-US" sz="2800">
                <a:solidFill>
                  <a:srgbClr val="FF0000"/>
                </a:solidFill>
              </a:rPr>
              <a:t>晶体</a:t>
            </a:r>
            <a:r>
              <a:rPr lang="zh-CN" altLang="en-US" sz="2800"/>
              <a:t>是一种内部原子</a:t>
            </a:r>
            <a:r>
              <a:rPr lang="en-US" altLang="zh-CN" sz="2800"/>
              <a:t>/</a:t>
            </a:r>
            <a:r>
              <a:rPr lang="zh-CN" altLang="en-US" sz="2800"/>
              <a:t>分子在三维空间</a:t>
            </a:r>
            <a:r>
              <a:rPr lang="zh-CN" altLang="en-US" sz="2800">
                <a:solidFill>
                  <a:srgbClr val="0000FF"/>
                </a:solidFill>
              </a:rPr>
              <a:t>呈规则地、周期性排列</a:t>
            </a:r>
            <a:r>
              <a:rPr lang="zh-CN" altLang="en-US" sz="2800"/>
              <a:t>的固体</a:t>
            </a:r>
            <a:r>
              <a:rPr lang="en-US" altLang="zh-CN" sz="2800"/>
              <a:t>——</a:t>
            </a:r>
            <a:r>
              <a:rPr lang="zh-CN" altLang="en-US" sz="2800"/>
              <a:t>原子排列长程有序</a:t>
            </a:r>
            <a:endParaRPr lang="en-US" altLang="zh-CN" sz="2800"/>
          </a:p>
        </p:txBody>
      </p:sp>
      <p:pic>
        <p:nvPicPr>
          <p:cNvPr id="21509" name="Picture 6" descr="crys_not_crys">
            <a:extLst>
              <a:ext uri="{FF2B5EF4-FFF2-40B4-BE49-F238E27FC236}">
                <a16:creationId xmlns:a16="http://schemas.microsoft.com/office/drawing/2014/main" id="{7BD4DADA-D97B-667F-48FE-293BA1E95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6" t="12576" r="6729" b="35876"/>
          <a:stretch>
            <a:fillRect/>
          </a:stretch>
        </p:blipFill>
        <p:spPr bwMode="auto">
          <a:xfrm>
            <a:off x="6408738" y="3429000"/>
            <a:ext cx="205105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0" descr="FG03_05">
            <a:extLst>
              <a:ext uri="{FF2B5EF4-FFF2-40B4-BE49-F238E27FC236}">
                <a16:creationId xmlns:a16="http://schemas.microsoft.com/office/drawing/2014/main" id="{DDEE8F6E-DB65-EFFD-441F-40D08F38DC7D}"/>
              </a:ext>
            </a:extLst>
          </p:cNvPr>
          <p:cNvPicPr>
            <a:picLocks noChangeAspect="1" noChangeArrowheads="1"/>
          </p:cNvPicPr>
          <p:nvPr>
            <p:ph sz="quarter" idx="4294967295"/>
          </p:nvPr>
        </p:nvPicPr>
        <p:blipFill>
          <a:blip r:embed="rId4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" b="50208"/>
          <a:stretch>
            <a:fillRect/>
          </a:stretch>
        </p:blipFill>
        <p:spPr>
          <a:xfrm>
            <a:off x="3778250" y="3643313"/>
            <a:ext cx="1873250" cy="2071687"/>
          </a:xfrm>
          <a:noFill/>
        </p:spPr>
      </p:pic>
      <p:sp>
        <p:nvSpPr>
          <p:cNvPr id="21511" name="AutoShape 13">
            <a:extLst>
              <a:ext uri="{FF2B5EF4-FFF2-40B4-BE49-F238E27FC236}">
                <a16:creationId xmlns:a16="http://schemas.microsoft.com/office/drawing/2014/main" id="{E7127364-2C99-A46C-E621-44AE62623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438" y="4214813"/>
            <a:ext cx="431800" cy="47625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447675" indent="-447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tr-TR" altLang="zh-CN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1512" name="Picture 16">
            <a:extLst>
              <a:ext uri="{FF2B5EF4-FFF2-40B4-BE49-F238E27FC236}">
                <a16:creationId xmlns:a16="http://schemas.microsoft.com/office/drawing/2014/main" id="{4F666052-57BA-C326-677C-5AF7788EA3B1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67" b="4111"/>
          <a:stretch>
            <a:fillRect/>
          </a:stretch>
        </p:blipFill>
        <p:spPr>
          <a:xfrm>
            <a:off x="684213" y="3571875"/>
            <a:ext cx="2303462" cy="1500188"/>
          </a:xfrm>
          <a:noFill/>
        </p:spPr>
      </p:pic>
      <p:sp>
        <p:nvSpPr>
          <p:cNvPr id="21513" name="AutoShape 18">
            <a:extLst>
              <a:ext uri="{FF2B5EF4-FFF2-40B4-BE49-F238E27FC236}">
                <a16:creationId xmlns:a16="http://schemas.microsoft.com/office/drawing/2014/main" id="{D2930DDA-E445-C3A1-8FB5-BBF5D564B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8" y="4143375"/>
            <a:ext cx="431800" cy="47625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447675" indent="-447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tr-TR" altLang="zh-CN" sz="180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7 Slayt Numarası Yer Tutucusu">
            <a:extLst>
              <a:ext uri="{FF2B5EF4-FFF2-40B4-BE49-F238E27FC236}">
                <a16:creationId xmlns:a16="http://schemas.microsoft.com/office/drawing/2014/main" id="{7B407988-C6F4-AD6F-A8D8-5871A831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F7A8DB-0D97-4E45-88DA-44CCA0EDF333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1F7AC5C-6D73-ACE0-97E5-A44082B5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3" y="96838"/>
            <a:ext cx="7158037" cy="1412875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单晶（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Single Crystal</a:t>
            </a: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GB" altLang="zh-CN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556" name="Picture 4" descr="Diagram showing the range of translational periodicity in materials">
            <a:extLst>
              <a:ext uri="{FF2B5EF4-FFF2-40B4-BE49-F238E27FC236}">
                <a16:creationId xmlns:a16="http://schemas.microsoft.com/office/drawing/2014/main" id="{9765BD65-00FB-377A-5A1E-06D155AAEBED}"/>
              </a:ext>
            </a:extLst>
          </p:cNvPr>
          <p:cNvPicPr>
            <a:picLocks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65" b="29172"/>
          <a:stretch>
            <a:fillRect/>
          </a:stretch>
        </p:blipFill>
        <p:spPr>
          <a:xfrm>
            <a:off x="971550" y="3716338"/>
            <a:ext cx="1728788" cy="1690687"/>
          </a:xfrm>
          <a:noFill/>
        </p:spPr>
      </p:pic>
      <p:pic>
        <p:nvPicPr>
          <p:cNvPr id="23557" name="Picture 7" descr="pyrite.jpg">
            <a:hlinkClick r:id="rId3"/>
            <a:extLst>
              <a:ext uri="{FF2B5EF4-FFF2-40B4-BE49-F238E27FC236}">
                <a16:creationId xmlns:a16="http://schemas.microsoft.com/office/drawing/2014/main" id="{F869A0DD-0B54-BF82-AA81-2F7B9F6D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3644900"/>
            <a:ext cx="28797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6">
            <a:extLst>
              <a:ext uri="{FF2B5EF4-FFF2-40B4-BE49-F238E27FC236}">
                <a16:creationId xmlns:a16="http://schemas.microsoft.com/office/drawing/2014/main" id="{030FD3B1-6073-F143-C83D-811B9630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789363"/>
            <a:ext cx="1871662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20">
            <a:extLst>
              <a:ext uri="{FF2B5EF4-FFF2-40B4-BE49-F238E27FC236}">
                <a16:creationId xmlns:a16="http://schemas.microsoft.com/office/drawing/2014/main" id="{29393A20-6E72-AD8D-5A55-CFB076424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484313"/>
            <a:ext cx="85693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大块的单一晶体，在整个体积范围内原子都是周期性排列的。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单晶内部没有晶界，有规则的外形</a:t>
            </a:r>
            <a:endParaRPr lang="en-GB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7 Slayt Numarası Yer Tutucusu">
            <a:extLst>
              <a:ext uri="{FF2B5EF4-FFF2-40B4-BE49-F238E27FC236}">
                <a16:creationId xmlns:a16="http://schemas.microsoft.com/office/drawing/2014/main" id="{76F80445-2546-1129-2D90-AD037199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D93C43-BB5C-4A79-B9C6-224CA0315229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71BE4FB-0034-0A55-315F-8440A7CF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44450"/>
            <a:ext cx="7158037" cy="11176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多晶体（</a:t>
            </a:r>
            <a:r>
              <a:rPr lang="en-US" altLang="zh-CN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Polycrystal</a:t>
            </a: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GB" altLang="zh-CN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580" name="Picture 4" descr="Diagram showing the range of translational periodicity in materials">
            <a:extLst>
              <a:ext uri="{FF2B5EF4-FFF2-40B4-BE49-F238E27FC236}">
                <a16:creationId xmlns:a16="http://schemas.microsoft.com/office/drawing/2014/main" id="{9D922FEA-B5DC-0161-E0DA-A272CBEC593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3" r="32756" b="27521"/>
          <a:stretch>
            <a:fillRect/>
          </a:stretch>
        </p:blipFill>
        <p:spPr bwMode="auto">
          <a:xfrm>
            <a:off x="1868488" y="4292600"/>
            <a:ext cx="24161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23">
            <a:extLst>
              <a:ext uri="{FF2B5EF4-FFF2-40B4-BE49-F238E27FC236}">
                <a16:creationId xmlns:a16="http://schemas.microsoft.com/office/drawing/2014/main" id="{EA95280C-4B55-E57E-899F-3A525E456956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3651250"/>
            <a:ext cx="2459038" cy="2946400"/>
          </a:xfrm>
          <a:noFill/>
        </p:spPr>
      </p:pic>
      <p:sp>
        <p:nvSpPr>
          <p:cNvPr id="24582" name="Rectangle 30">
            <a:extLst>
              <a:ext uri="{FF2B5EF4-FFF2-40B4-BE49-F238E27FC236}">
                <a16:creationId xmlns:a16="http://schemas.microsoft.com/office/drawing/2014/main" id="{5E5A4523-49AE-234C-1B79-D8255EBD6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6975"/>
            <a:ext cx="91090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多晶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是由许多微小的单晶组成的固体物质，这些微小的单晶也被称作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晶粒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每一个晶粒内部原子是周期性有序排列的，但是晶粒之间的取向不同，晶粒之间存在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晶界</a:t>
            </a:r>
            <a:endParaRPr lang="en-US" altLang="zh-CN" sz="28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1" hangingPunct="1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晶粒直径通常是</a:t>
            </a:r>
            <a:r>
              <a:rPr lang="en-GB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 nm-100 </a:t>
            </a:r>
            <a:r>
              <a:rPr lang="el-GR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。晶粒尺寸小于</a:t>
            </a:r>
            <a:r>
              <a:rPr lang="en-GB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 nm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的被称作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微晶</a:t>
            </a:r>
            <a:r>
              <a:rPr lang="en-GB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583" name="AutoShape 15" descr="冰糖多晶1640X480">
            <a:extLst>
              <a:ext uri="{FF2B5EF4-FFF2-40B4-BE49-F238E27FC236}">
                <a16:creationId xmlns:a16="http://schemas.microsoft.com/office/drawing/2014/main" id="{A4B80487-7ECA-7E12-E5E1-58962B0C5A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6 Slayt Numarası Yer Tutucusu">
            <a:extLst>
              <a:ext uri="{FF2B5EF4-FFF2-40B4-BE49-F238E27FC236}">
                <a16:creationId xmlns:a16="http://schemas.microsoft.com/office/drawing/2014/main" id="{48DA639A-8462-6003-5380-66437B31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FABE13-C0FB-44A8-8B59-DD928F7A8E5B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Rectangle 11">
            <a:extLst>
              <a:ext uri="{FF2B5EF4-FFF2-40B4-BE49-F238E27FC236}">
                <a16:creationId xmlns:a16="http://schemas.microsoft.com/office/drawing/2014/main" id="{7988DC55-228D-004E-E30D-AFEE3740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88" y="50800"/>
            <a:ext cx="7158037" cy="1412875"/>
          </a:xfrm>
        </p:spPr>
        <p:txBody>
          <a:bodyPr/>
          <a:lstStyle/>
          <a:p>
            <a:pPr eaLnBrk="1" hangingPunct="1"/>
            <a:r>
              <a:rPr lang="zh-CN" altLang="en-US">
                <a:cs typeface="Arial" panose="020B0604020202020204" pitchFamily="34" charset="0"/>
              </a:rPr>
              <a:t>非晶（</a:t>
            </a:r>
            <a:r>
              <a:rPr lang="en-US" altLang="zh-CN">
                <a:cs typeface="Arial" panose="020B0604020202020204" pitchFamily="34" charset="0"/>
              </a:rPr>
              <a:t>amorphous</a:t>
            </a:r>
            <a:r>
              <a:rPr lang="zh-CN" altLang="en-US">
                <a:cs typeface="Arial" panose="020B0604020202020204" pitchFamily="34" charset="0"/>
              </a:rPr>
              <a:t>）</a:t>
            </a:r>
            <a:endParaRPr lang="en-GB" altLang="zh-CN">
              <a:cs typeface="Arial" panose="020B0604020202020204" pitchFamily="34" charset="0"/>
            </a:endParaRPr>
          </a:p>
        </p:txBody>
      </p:sp>
      <p:sp>
        <p:nvSpPr>
          <p:cNvPr id="25604" name="Rectangle 9">
            <a:extLst>
              <a:ext uri="{FF2B5EF4-FFF2-40B4-BE49-F238E27FC236}">
                <a16:creationId xmlns:a16="http://schemas.microsoft.com/office/drawing/2014/main" id="{2A547196-BF0C-FA8F-C039-54A9C507DF7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2425" y="1268413"/>
            <a:ext cx="8429625" cy="26685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内部原子</a:t>
            </a:r>
            <a:r>
              <a:rPr lang="en-US" altLang="zh-CN" sz="2800">
                <a:cs typeface="Times New Roman" panose="02020603050405020304" pitchFamily="18" charset="0"/>
              </a:rPr>
              <a:t>/</a:t>
            </a:r>
            <a:r>
              <a:rPr lang="zh-CN" altLang="en-US" sz="2800">
                <a:cs typeface="Times New Roman" panose="02020603050405020304" pitchFamily="18" charset="0"/>
              </a:rPr>
              <a:t>分子随机排列的固体。不具备长程有序的特征。</a:t>
            </a:r>
            <a:endParaRPr lang="en-US" altLang="zh-CN" sz="280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没有规则的外形。物理性质在各个方向上是相同的，叫“各向同性”。它没有固定的熔点。</a:t>
            </a:r>
            <a:endParaRPr lang="tr-TR" altLang="zh-CN" sz="280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cs typeface="Times New Roman" panose="02020603050405020304" pitchFamily="18" charset="0"/>
              </a:rPr>
              <a:t>例如：非晶硅、塑料、玻璃</a:t>
            </a:r>
            <a:endParaRPr lang="en-GB" altLang="zh-CN" sz="2800">
              <a:cs typeface="Times New Roman" panose="02020603050405020304" pitchFamily="18" charset="0"/>
            </a:endParaRPr>
          </a:p>
        </p:txBody>
      </p:sp>
      <p:pic>
        <p:nvPicPr>
          <p:cNvPr id="25605" name="Picture 4" descr="crys_not_crys">
            <a:extLst>
              <a:ext uri="{FF2B5EF4-FFF2-40B4-BE49-F238E27FC236}">
                <a16:creationId xmlns:a16="http://schemas.microsoft.com/office/drawing/2014/main" id="{5B84206B-998B-8C77-60AA-CBED0360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37" b="40207"/>
          <a:stretch>
            <a:fillRect/>
          </a:stretch>
        </p:blipFill>
        <p:spPr bwMode="auto">
          <a:xfrm>
            <a:off x="6732588" y="4292600"/>
            <a:ext cx="20542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AutoShape 6">
            <a:extLst>
              <a:ext uri="{FF2B5EF4-FFF2-40B4-BE49-F238E27FC236}">
                <a16:creationId xmlns:a16="http://schemas.microsoft.com/office/drawing/2014/main" id="{41DC0CAB-1A38-39C2-6FBF-07B770DA7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4932363"/>
            <a:ext cx="431800" cy="47625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447675" indent="-447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tr-TR" altLang="zh-CN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5607" name="Picture 10">
            <a:extLst>
              <a:ext uri="{FF2B5EF4-FFF2-40B4-BE49-F238E27FC236}">
                <a16:creationId xmlns:a16="http://schemas.microsoft.com/office/drawing/2014/main" id="{C5F9A5D6-D414-0C6D-C5B3-E20C00D45E97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r="6903" b="8865"/>
          <a:stretch>
            <a:fillRect/>
          </a:stretch>
        </p:blipFill>
        <p:spPr>
          <a:xfrm>
            <a:off x="142875" y="4303713"/>
            <a:ext cx="3059113" cy="1676400"/>
          </a:xfrm>
          <a:noFill/>
        </p:spPr>
      </p:pic>
      <p:sp>
        <p:nvSpPr>
          <p:cNvPr id="25608" name="AutoShape 13">
            <a:extLst>
              <a:ext uri="{FF2B5EF4-FFF2-40B4-BE49-F238E27FC236}">
                <a16:creationId xmlns:a16="http://schemas.microsoft.com/office/drawing/2014/main" id="{ADD65F9F-F3CD-E935-A09C-CDA89CD1B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4932363"/>
            <a:ext cx="431800" cy="47625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447675" indent="-447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endParaRPr lang="tr-TR" altLang="zh-CN" sz="1800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5609" name="Picture 20" descr="kr1amorf">
            <a:extLst>
              <a:ext uri="{FF2B5EF4-FFF2-40B4-BE49-F238E27FC236}">
                <a16:creationId xmlns:a16="http://schemas.microsoft.com/office/drawing/2014/main" id="{FFF0C8B1-E0A2-5B6B-7833-5E4A3C3EC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4365625"/>
            <a:ext cx="25241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8">
            <a:extLst>
              <a:ext uri="{FF2B5EF4-FFF2-40B4-BE49-F238E27FC236}">
                <a16:creationId xmlns:a16="http://schemas.microsoft.com/office/drawing/2014/main" id="{EAA648E3-941D-C99F-4F31-B904CA2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9F151C-892B-46ED-B8E9-71C2DE75416A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ACE784F-B5DE-8B5E-6846-A1AB141B0A82}"/>
              </a:ext>
            </a:extLst>
          </p:cNvPr>
          <p:cNvSpPr>
            <a:spLocks noGrp="1" noRot="1"/>
          </p:cNvSpPr>
          <p:nvPr>
            <p:ph type="title" sz="quarter"/>
          </p:nvPr>
        </p:nvSpPr>
        <p:spPr>
          <a:xfrm>
            <a:off x="301625" y="115888"/>
            <a:ext cx="8540750" cy="11430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各种漂亮的晶体</a:t>
            </a:r>
          </a:p>
        </p:txBody>
      </p:sp>
      <p:pic>
        <p:nvPicPr>
          <p:cNvPr id="26628" name="图片 36">
            <a:extLst>
              <a:ext uri="{FF2B5EF4-FFF2-40B4-BE49-F238E27FC236}">
                <a16:creationId xmlns:a16="http://schemas.microsoft.com/office/drawing/2014/main" id="{18D7AB45-5697-6581-F922-7D5B436D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125538"/>
            <a:ext cx="8318500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Text Box 2">
            <a:extLst>
              <a:ext uri="{FF2B5EF4-FFF2-40B4-BE49-F238E27FC236}">
                <a16:creationId xmlns:a16="http://schemas.microsoft.com/office/drawing/2014/main" id="{2DF881D7-D562-E33A-FD95-594B575BE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4076700"/>
            <a:ext cx="772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微观：</a:t>
            </a: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晶体内的原子</a:t>
            </a:r>
            <a:r>
              <a:rPr kumimoji="1"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或分子</a:t>
            </a:r>
            <a:r>
              <a:rPr kumimoji="1"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排列是严格有序的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9D8D6032-3ED5-6EB9-0762-DC3B9D6A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984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ja-JP" altLang="en-US" sz="1800">
              <a:latin typeface="Arial" panose="020B0604020202020204" pitchFamily="34" charset="0"/>
            </a:endParaRP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210AE987-77E3-6765-BF1C-37F81E0C0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341438"/>
            <a:ext cx="75850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宏观：</a:t>
            </a:r>
            <a:endParaRPr kumimoji="1"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20000"/>
              </a:lnSpc>
              <a:spcBef>
                <a:spcPct val="0"/>
              </a:spcBef>
              <a:buFont typeface="微软雅黑" panose="020B0503020204020204" pitchFamily="34" charset="-122"/>
              <a:buChar char="−"/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规则的几何外形</a:t>
            </a:r>
          </a:p>
          <a:p>
            <a:pPr lvl="1" algn="just" eaLnBrk="1" hangingPunct="1">
              <a:lnSpc>
                <a:spcPct val="120000"/>
              </a:lnSpc>
              <a:spcBef>
                <a:spcPct val="0"/>
              </a:spcBef>
              <a:buFont typeface="微软雅黑" panose="020B0503020204020204" pitchFamily="34" charset="-122"/>
              <a:buChar char="−"/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固定的熔点</a:t>
            </a:r>
          </a:p>
          <a:p>
            <a:pPr lvl="1" algn="just" eaLnBrk="1" hangingPunct="1">
              <a:lnSpc>
                <a:spcPct val="120000"/>
              </a:lnSpc>
              <a:spcBef>
                <a:spcPct val="0"/>
              </a:spcBef>
              <a:buFont typeface="微软雅黑" panose="020B0503020204020204" pitchFamily="34" charset="-122"/>
              <a:buChar char="−"/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晶面角守恒</a:t>
            </a:r>
          </a:p>
          <a:p>
            <a:pPr lvl="1" algn="just" eaLnBrk="1" hangingPunct="1">
              <a:lnSpc>
                <a:spcPct val="120000"/>
              </a:lnSpc>
              <a:spcBef>
                <a:spcPct val="0"/>
              </a:spcBef>
              <a:buFont typeface="微软雅黑" panose="020B0503020204020204" pitchFamily="34" charset="-122"/>
              <a:buChar char="−"/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物理性质的各向异性</a:t>
            </a:r>
          </a:p>
        </p:txBody>
      </p:sp>
      <p:sp>
        <p:nvSpPr>
          <p:cNvPr id="695303" name="Text Box 7">
            <a:extLst>
              <a:ext uri="{FF2B5EF4-FFF2-40B4-BE49-F238E27FC236}">
                <a16:creationId xmlns:a16="http://schemas.microsoft.com/office/drawing/2014/main" id="{183EC4E0-5C0B-FC95-F7D9-96EF4DBA2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373688"/>
            <a:ext cx="7264400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晶体最基本的特征：</a:t>
            </a:r>
            <a:r>
              <a:rPr kumimoji="1" lang="zh-CN" altLang="en-US"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内部原子排列的周期性</a:t>
            </a:r>
          </a:p>
        </p:txBody>
      </p:sp>
      <p:sp>
        <p:nvSpPr>
          <p:cNvPr id="27654" name="Rectangle 2">
            <a:extLst>
              <a:ext uri="{FF2B5EF4-FFF2-40B4-BE49-F238E27FC236}">
                <a16:creationId xmlns:a16="http://schemas.microsoft.com/office/drawing/2014/main" id="{D4305958-C6C6-9505-8109-A35B7D9430F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065213" y="115888"/>
            <a:ext cx="70104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晶体的基本特征</a:t>
            </a:r>
          </a:p>
        </p:txBody>
      </p:sp>
      <p:sp>
        <p:nvSpPr>
          <p:cNvPr id="27655" name="灯片编号占位符 9">
            <a:extLst>
              <a:ext uri="{FF2B5EF4-FFF2-40B4-BE49-F238E27FC236}">
                <a16:creationId xmlns:a16="http://schemas.microsoft.com/office/drawing/2014/main" id="{173ACF74-C561-6A86-FF00-423AB6E5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5474B0-5F81-41D3-9304-C18B57F02AA2}" type="slidenum">
              <a:rPr lang="en-US" altLang="zh-CN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9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298" grpId="0"/>
      <p:bldP spid="69530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6181</TotalTime>
  <Words>1331</Words>
  <Application>Microsoft Office PowerPoint</Application>
  <PresentationFormat>On-screen Show (4:3)</PresentationFormat>
  <Paragraphs>207</Paragraphs>
  <Slides>31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楷体_GB2312</vt:lpstr>
      <vt:lpstr>Calibri</vt:lpstr>
      <vt:lpstr>宋体</vt:lpstr>
      <vt:lpstr>微软雅黑</vt:lpstr>
      <vt:lpstr>Wingdings</vt:lpstr>
      <vt:lpstr>Times New Roman</vt:lpstr>
      <vt:lpstr>黑体</vt:lpstr>
      <vt:lpstr>Office 主题</vt:lpstr>
      <vt:lpstr>Microsoft Photo Editor 3.0 イメージ</vt:lpstr>
      <vt:lpstr>《固体物理基础》 第一章 晶体结构</vt:lpstr>
      <vt:lpstr>本章主要内容</vt:lpstr>
      <vt:lpstr>固体的结构分类 （按照固体内部原子的排列）</vt:lpstr>
      <vt:lpstr>晶体（Crystal）</vt:lpstr>
      <vt:lpstr>单晶（Single Crystal）</vt:lpstr>
      <vt:lpstr>多晶体（Polycrystal）</vt:lpstr>
      <vt:lpstr>非晶（amorphous）</vt:lpstr>
      <vt:lpstr>各种漂亮的晶体</vt:lpstr>
      <vt:lpstr>PowerPoint Presentation</vt:lpstr>
      <vt:lpstr>晶体的基本特征</vt:lpstr>
      <vt:lpstr>固体物理主要的研究对象——晶体</vt:lpstr>
      <vt:lpstr>电子行业中重要的晶体材料</vt:lpstr>
      <vt:lpstr>PowerPoint Presentation</vt:lpstr>
      <vt:lpstr>PowerPoint Presentation</vt:lpstr>
      <vt:lpstr>PowerPoint Presentation</vt:lpstr>
      <vt:lpstr>晶格 </vt:lpstr>
      <vt:lpstr>几种重要的晶体结构</vt:lpstr>
      <vt:lpstr>简单立方晶格  (Simple Cubic, SC)</vt:lpstr>
      <vt:lpstr>PowerPoint Presentation</vt:lpstr>
      <vt:lpstr>PowerPoint Presentation</vt:lpstr>
      <vt:lpstr>互动环节</vt:lpstr>
      <vt:lpstr>面心立方晶格的原子排列最紧凑</vt:lpstr>
      <vt:lpstr>PowerPoint Presentation</vt:lpstr>
      <vt:lpstr>闪锌矿结构（Zincblende）</vt:lpstr>
      <vt:lpstr>密堆排列结构 (close-packed)</vt:lpstr>
      <vt:lpstr>PowerPoint Presentation</vt:lpstr>
      <vt:lpstr>PowerPoint Presentation</vt:lpstr>
      <vt:lpstr>面心立方晶格属于密堆结构 的ABC方式</vt:lpstr>
      <vt:lpstr>钙钛矿结构</vt:lpstr>
      <vt:lpstr>新型金属卤化物钙钛矿结构</vt:lpstr>
      <vt:lpstr>主要知识点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 固体物理与电子技术革命</dc:title>
  <dc:creator>User</dc:creator>
  <cp:lastModifiedBy>Man Fong Lio</cp:lastModifiedBy>
  <cp:revision>1280</cp:revision>
  <dcterms:created xsi:type="dcterms:W3CDTF">2007-09-11T03:13:43Z</dcterms:created>
  <dcterms:modified xsi:type="dcterms:W3CDTF">2024-05-26T06:30:10Z</dcterms:modified>
</cp:coreProperties>
</file>